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4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notesSlides/notesSlide5.xml" ContentType="application/vnd.openxmlformats-officedocument.presentationml.notesSlide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6.xml" ContentType="application/vnd.openxmlformats-officedocument.presentationml.notesSlide+xml"/>
  <Override PartName="/ppt/tags/tag345.xml" ContentType="application/vnd.openxmlformats-officedocument.presentationml.tags+xml"/>
  <Override PartName="/ppt/notesSlides/notesSlide7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8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338" r:id="rId4"/>
    <p:sldId id="276" r:id="rId5"/>
    <p:sldId id="277" r:id="rId6"/>
    <p:sldId id="264" r:id="rId7"/>
    <p:sldId id="283" r:id="rId8"/>
    <p:sldId id="279" r:id="rId9"/>
    <p:sldId id="280" r:id="rId10"/>
    <p:sldId id="281" r:id="rId11"/>
    <p:sldId id="282" r:id="rId12"/>
    <p:sldId id="284" r:id="rId13"/>
    <p:sldId id="285" r:id="rId14"/>
    <p:sldId id="286" r:id="rId15"/>
    <p:sldId id="288" r:id="rId16"/>
    <p:sldId id="289" r:id="rId17"/>
    <p:sldId id="266" r:id="rId18"/>
    <p:sldId id="290" r:id="rId19"/>
    <p:sldId id="292" r:id="rId20"/>
    <p:sldId id="291" r:id="rId21"/>
    <p:sldId id="303" r:id="rId22"/>
    <p:sldId id="305" r:id="rId23"/>
    <p:sldId id="306" r:id="rId24"/>
    <p:sldId id="316" r:id="rId25"/>
    <p:sldId id="337" r:id="rId26"/>
    <p:sldId id="267" r:id="rId27"/>
    <p:sldId id="327" r:id="rId28"/>
    <p:sldId id="269" r:id="rId29"/>
    <p:sldId id="273" r:id="rId30"/>
    <p:sldId id="275" r:id="rId31"/>
    <p:sldId id="271" r:id="rId32"/>
    <p:sldId id="274" r:id="rId33"/>
    <p:sldId id="278" r:id="rId34"/>
    <p:sldId id="287" r:id="rId35"/>
    <p:sldId id="304" r:id="rId36"/>
    <p:sldId id="317" r:id="rId37"/>
  </p:sldIdLst>
  <p:sldSz cx="12192000" cy="6858000"/>
  <p:notesSz cx="7104063" cy="10234613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3" name="zhike feng" initials="zf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2244" autoAdjust="0"/>
  </p:normalViewPr>
  <p:slideViewPr>
    <p:cSldViewPr snapToGrid="0" showGuides="1">
      <p:cViewPr varScale="1">
        <p:scale>
          <a:sx n="81" d="100"/>
          <a:sy n="81" d="100"/>
        </p:scale>
        <p:origin x="878" y="53"/>
      </p:cViewPr>
      <p:guideLst>
        <p:guide orient="horz" pos="21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90DDC401-903F-495B-A387-FFA8A45891F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DefaultMQPushConsumer</a:t>
          </a:r>
        </a:p>
      </dgm:t>
    </dgm:pt>
    <dgm:pt modelId="{C8BB0B8A-C63A-4F83-B8DD-3A7CE259E4EE}" type="parTrans" cxnId="{84E3D8A6-C1BA-43C6-93BD-F23A59827493}">
      <dgm:prSet/>
      <dgm:spPr/>
      <dgm:t>
        <a:bodyPr/>
        <a:lstStyle/>
        <a:p>
          <a:endParaRPr lang="zh-CN" altLang="en-US"/>
        </a:p>
      </dgm:t>
    </dgm:pt>
    <dgm:pt modelId="{35E5E878-0907-4014-9CFA-56AEFE6C22E5}" type="sibTrans" cxnId="{84E3D8A6-C1BA-43C6-93BD-F23A59827493}">
      <dgm:prSet/>
      <dgm:spPr/>
      <dgm:t>
        <a:bodyPr/>
        <a:lstStyle/>
        <a:p>
          <a:endParaRPr lang="zh-CN" altLang="en-US"/>
        </a:p>
      </dgm:t>
    </dgm:pt>
    <dgm:pt modelId="{E08CEB0C-E37F-4DCA-A8EA-4B2CD3AD77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推模式：</a:t>
          </a:r>
          <a:r>
            <a:rPr lang="en-US" altLang="zh-CN"/>
            <a:t>Consumer</a:t>
          </a:r>
        </a:p>
      </dgm:t>
    </dgm:pt>
    <dgm:pt modelId="{FB4BCC77-44E9-4065-8A2F-90CD32DE34E3}" type="parTrans" cxnId="{A3DF0C6B-8404-4EBA-AEE5-BF69B1D92689}">
      <dgm:prSet/>
      <dgm:spPr/>
      <dgm:t>
        <a:bodyPr/>
        <a:lstStyle/>
        <a:p>
          <a:endParaRPr lang="zh-CN" altLang="en-US"/>
        </a:p>
      </dgm:t>
    </dgm:pt>
    <dgm:pt modelId="{41FED480-3E2E-47A2-B997-02D527BC8082}" type="sibTrans" cxnId="{A3DF0C6B-8404-4EBA-AEE5-BF69B1D92689}">
      <dgm:prSet/>
      <dgm:spPr/>
      <dgm:t>
        <a:bodyPr/>
        <a:lstStyle/>
        <a:p>
          <a:endParaRPr lang="zh-CN" altLang="en-US"/>
        </a:p>
      </dgm:t>
    </dgm:pt>
    <dgm:pt modelId="{FFC323A9-2A38-48C6-9C90-643769D25C7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依赖拉模式实现</a:t>
          </a:r>
        </a:p>
      </dgm:t>
    </dgm:pt>
    <dgm:pt modelId="{127D42B0-26B4-45E5-8EC8-25C2D4CCB144}" type="parTrans" cxnId="{7B9CEC6E-FF08-47BC-A25C-F7821E253A0B}">
      <dgm:prSet/>
      <dgm:spPr/>
    </dgm:pt>
    <dgm:pt modelId="{C81DA876-1EB6-46E0-84AA-2E126305244F}" type="sibTrans" cxnId="{7B9CEC6E-FF08-47BC-A25C-F7821E253A0B}">
      <dgm:prSet/>
      <dgm:spPr/>
    </dgm:pt>
    <dgm:pt modelId="{A6685E83-BEEC-49B3-B40A-539E2C0D7A1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DefaultLitePullConsumer</a:t>
          </a:r>
        </a:p>
      </dgm:t>
    </dgm:pt>
    <dgm:pt modelId="{FECC43A3-D59E-4EE1-9557-8FBB90D5B362}" type="parTrans" cxnId="{FA33F24B-C36C-4912-9997-BF31E2C9CB95}">
      <dgm:prSet/>
      <dgm:spPr/>
      <dgm:t>
        <a:bodyPr/>
        <a:lstStyle/>
        <a:p>
          <a:endParaRPr lang="zh-CN" altLang="en-US"/>
        </a:p>
      </dgm:t>
    </dgm:pt>
    <dgm:pt modelId="{68BB6C9A-B7F0-43A0-955B-FC8C4D4009BF}" type="sibTrans" cxnId="{FA33F24B-C36C-4912-9997-BF31E2C9CB95}">
      <dgm:prSet/>
      <dgm:spPr/>
      <dgm:t>
        <a:bodyPr/>
        <a:lstStyle/>
        <a:p>
          <a:endParaRPr lang="zh-CN" altLang="en-US"/>
        </a:p>
      </dgm:t>
    </dgm:pt>
    <dgm:pt modelId="{CBA50553-63FA-4B5A-9888-EDDBA06CA59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拉模式：</a:t>
          </a:r>
          <a:r>
            <a:rPr lang="en-US" altLang="zh-CN"/>
            <a:t>Consumer</a:t>
          </a:r>
          <a:r>
            <a:rPr lang="zh-CN" altLang="en-US"/>
            <a:t>定时拉取消息</a:t>
          </a:r>
        </a:p>
      </dgm:t>
    </dgm:pt>
    <dgm:pt modelId="{73E2772F-165D-4B56-ACC2-969CBF53B0A8}" type="parTrans" cxnId="{1F535E64-0609-4870-8693-A8BDA9CB3247}">
      <dgm:prSet/>
      <dgm:spPr/>
      <dgm:t>
        <a:bodyPr/>
        <a:lstStyle/>
        <a:p>
          <a:endParaRPr lang="zh-CN" altLang="en-US"/>
        </a:p>
      </dgm:t>
    </dgm:pt>
    <dgm:pt modelId="{7BFD1607-7356-4D3D-A829-75D002A3A4B0}" type="sibTrans" cxnId="{1F535E64-0609-4870-8693-A8BDA9CB3247}">
      <dgm:prSet/>
      <dgm:spPr/>
      <dgm:t>
        <a:bodyPr/>
        <a:lstStyle/>
        <a:p>
          <a:endParaRPr lang="zh-CN" altLang="en-US"/>
        </a:p>
      </dgm:t>
    </dgm:pt>
    <dgm:pt modelId="{56DDFAA5-D9C9-4B6A-8FB7-644E8E219C7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拉取间隔短则空请求多，拉取间隔长，实时性不高</a:t>
          </a:r>
          <a:endParaRPr lang="en-US" altLang="zh-CN"/>
        </a:p>
      </dgm:t>
    </dgm:pt>
    <dgm:pt modelId="{FD48B5F8-0CC5-4A96-8AD4-07FC629DDCC6}" type="parTrans" cxnId="{2C53892D-8E76-4E5D-89A3-305775EC1843}">
      <dgm:prSet/>
      <dgm:spPr/>
    </dgm:pt>
    <dgm:pt modelId="{C71327C9-94BF-4017-95C2-08EDF4B826AA}" type="sibTrans" cxnId="{2C53892D-8E76-4E5D-89A3-305775EC1843}">
      <dgm:prSet/>
      <dgm:spPr/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9406C3-FC80-4468-A55B-122D744D43F0}" type="pres">
      <dgm:prSet presAssocID="{90DDC401-903F-495B-A387-FFA8A45891F6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B2A58E-CA03-4F76-94B6-D8FE50231963}" type="pres">
      <dgm:prSet presAssocID="{A6685E83-BEEC-49B3-B40A-539E2C0D7A1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D285B49-AB8D-4132-93F8-4F57F0D366B5}" type="presOf" srcId="{56DDFAA5-D9C9-4B6A-8FB7-644E8E219C74}" destId="{6EB2A58E-CA03-4F76-94B6-D8FE50231963}" srcOrd="0" destOrd="1" presId="urn:microsoft.com/office/officeart/2005/8/layout/vList5"/>
    <dgm:cxn modelId="{AA10A452-B2E4-483E-B25F-40CC0AB07299}" type="presOf" srcId="{A6685E83-BEEC-49B3-B40A-539E2C0D7A1A}" destId="{EBD335B5-8308-49CB-9630-99D852747B1F}" srcOrd="0" destOrd="0" presId="urn:microsoft.com/office/officeart/2005/8/layout/vList5"/>
    <dgm:cxn modelId="{7B9CEC6E-FF08-47BC-A25C-F7821E253A0B}" srcId="{90DDC401-903F-495B-A387-FFA8A45891F6}" destId="{FFC323A9-2A38-48C6-9C90-643769D25C73}" srcOrd="1" destOrd="0" parTransId="{127D42B0-26B4-45E5-8EC8-25C2D4CCB144}" sibTransId="{C81DA876-1EB6-46E0-84AA-2E126305244F}"/>
    <dgm:cxn modelId="{2C53892D-8E76-4E5D-89A3-305775EC1843}" srcId="{A6685E83-BEEC-49B3-B40A-539E2C0D7A1A}" destId="{56DDFAA5-D9C9-4B6A-8FB7-644E8E219C74}" srcOrd="1" destOrd="0" parTransId="{FD48B5F8-0CC5-4A96-8AD4-07FC629DDCC6}" sibTransId="{C71327C9-94BF-4017-95C2-08EDF4B826AA}"/>
    <dgm:cxn modelId="{A3DF0C6B-8404-4EBA-AEE5-BF69B1D92689}" srcId="{90DDC401-903F-495B-A387-FFA8A45891F6}" destId="{E08CEB0C-E37F-4DCA-A8EA-4B2CD3AD7754}" srcOrd="0" destOrd="0" parTransId="{FB4BCC77-44E9-4065-8A2F-90CD32DE34E3}" sibTransId="{41FED480-3E2E-47A2-B997-02D527BC8082}"/>
    <dgm:cxn modelId="{84E3D8A6-C1BA-43C6-93BD-F23A59827493}" srcId="{2E15931E-1654-4B73-89B2-8E333D9C42E0}" destId="{90DDC401-903F-495B-A387-FFA8A45891F6}" srcOrd="0" destOrd="0" parTransId="{C8BB0B8A-C63A-4F83-B8DD-3A7CE259E4EE}" sibTransId="{35E5E878-0907-4014-9CFA-56AEFE6C22E5}"/>
    <dgm:cxn modelId="{A9ED2C27-1914-40B1-A2A0-AD53705C18B2}" type="presOf" srcId="{90DDC401-903F-495B-A387-FFA8A45891F6}" destId="{96BE2B31-D87C-43E1-BE64-4C27B13F4AA4}" srcOrd="0" destOrd="0" presId="urn:microsoft.com/office/officeart/2005/8/layout/vList5"/>
    <dgm:cxn modelId="{32562213-44BF-4E59-B090-99C0AC4C63B8}" type="presOf" srcId="{CBA50553-63FA-4B5A-9888-EDDBA06CA593}" destId="{6EB2A58E-CA03-4F76-94B6-D8FE50231963}" srcOrd="0" destOrd="0" presId="urn:microsoft.com/office/officeart/2005/8/layout/vList5"/>
    <dgm:cxn modelId="{DF48D5B7-6AEE-424F-A13F-0551756893F5}" type="presOf" srcId="{2E15931E-1654-4B73-89B2-8E333D9C42E0}" destId="{D5935282-3C7C-4F88-A1AE-C27DB8591514}" srcOrd="0" destOrd="0" presId="urn:microsoft.com/office/officeart/2005/8/layout/vList5"/>
    <dgm:cxn modelId="{0854EDE9-79C8-4C6B-9F3F-B5B09B1F8E9B}" type="presOf" srcId="{FFC323A9-2A38-48C6-9C90-643769D25C73}" destId="{DD9406C3-FC80-4468-A55B-122D744D43F0}" srcOrd="0" destOrd="1" presId="urn:microsoft.com/office/officeart/2005/8/layout/vList5"/>
    <dgm:cxn modelId="{FA33F24B-C36C-4912-9997-BF31E2C9CB95}" srcId="{2E15931E-1654-4B73-89B2-8E333D9C42E0}" destId="{A6685E83-BEEC-49B3-B40A-539E2C0D7A1A}" srcOrd="1" destOrd="0" parTransId="{FECC43A3-D59E-4EE1-9557-8FBB90D5B362}" sibTransId="{68BB6C9A-B7F0-43A0-955B-FC8C4D4009BF}"/>
    <dgm:cxn modelId="{57E6DDFB-8321-4BE1-B5E3-A4453E0C7A44}" type="presOf" srcId="{E08CEB0C-E37F-4DCA-A8EA-4B2CD3AD7754}" destId="{DD9406C3-FC80-4468-A55B-122D744D43F0}" srcOrd="0" destOrd="0" presId="urn:microsoft.com/office/officeart/2005/8/layout/vList5"/>
    <dgm:cxn modelId="{1F535E64-0609-4870-8693-A8BDA9CB3247}" srcId="{A6685E83-BEEC-49B3-B40A-539E2C0D7A1A}" destId="{CBA50553-63FA-4B5A-9888-EDDBA06CA593}" srcOrd="0" destOrd="0" parTransId="{73E2772F-165D-4B56-ACC2-969CBF53B0A8}" sibTransId="{7BFD1607-7356-4D3D-A829-75D002A3A4B0}"/>
    <dgm:cxn modelId="{D662F01B-26A7-4B97-97CF-67240C596619}" type="presParOf" srcId="{D5935282-3C7C-4F88-A1AE-C27DB8591514}" destId="{E61486FD-113E-4C87-8ADF-B1A8E2A84801}" srcOrd="0" destOrd="0" presId="urn:microsoft.com/office/officeart/2005/8/layout/vList5"/>
    <dgm:cxn modelId="{036BB8BD-11B7-4074-BFC2-DC909A226716}" type="presParOf" srcId="{E61486FD-113E-4C87-8ADF-B1A8E2A84801}" destId="{96BE2B31-D87C-43E1-BE64-4C27B13F4AA4}" srcOrd="0" destOrd="0" presId="urn:microsoft.com/office/officeart/2005/8/layout/vList5"/>
    <dgm:cxn modelId="{46EDEDE5-3D96-42BB-BC48-E66469EC3F35}" type="presParOf" srcId="{E61486FD-113E-4C87-8ADF-B1A8E2A84801}" destId="{DD9406C3-FC80-4468-A55B-122D744D43F0}" srcOrd="1" destOrd="0" presId="urn:microsoft.com/office/officeart/2005/8/layout/vList5"/>
    <dgm:cxn modelId="{27D1CD03-BD5E-4C70-BC90-371E16572C9C}" type="presParOf" srcId="{D5935282-3C7C-4F88-A1AE-C27DB8591514}" destId="{F1941F29-E51C-4282-956D-50CFAFAEB9B8}" srcOrd="1" destOrd="0" presId="urn:microsoft.com/office/officeart/2005/8/layout/vList5"/>
    <dgm:cxn modelId="{38D4251E-6FEC-4120-9EB8-03D1800DE1D8}" type="presParOf" srcId="{D5935282-3C7C-4F88-A1AE-C27DB8591514}" destId="{B589D1EC-5156-4FB2-BB1C-8E1290A868B9}" srcOrd="2" destOrd="0" presId="urn:microsoft.com/office/officeart/2005/8/layout/vList5"/>
    <dgm:cxn modelId="{674CE666-7DEF-4AD3-9F96-E28559BC454B}" type="presParOf" srcId="{B589D1EC-5156-4FB2-BB1C-8E1290A868B9}" destId="{EBD335B5-8308-49CB-9630-99D852747B1F}" srcOrd="0" destOrd="0" presId="urn:microsoft.com/office/officeart/2005/8/layout/vList5"/>
    <dgm:cxn modelId="{8131D155-663C-406A-A836-FBE859DC829D}" type="presParOf" srcId="{B589D1EC-5156-4FB2-BB1C-8E1290A868B9}" destId="{6EB2A58E-CA03-4F76-94B6-D8FE50231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C0B0BF-727D-4F29-B16A-F606A7660CA8}" type="doc">
      <dgm:prSet loTypeId="urn:microsoft.com/office/officeart/2005/8/layout/vList5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0388762D-1758-445D-8867-9B3F6BBA0774}">
      <dgm:prSet phldrT="[文本]" custT="1"/>
      <dgm:spPr/>
      <dgm:t>
        <a:bodyPr/>
        <a:lstStyle/>
        <a:p>
          <a:r>
            <a:rPr lang="zh-CN" altLang="en-US" sz="2400"/>
            <a:t>多</a:t>
          </a:r>
          <a:r>
            <a:rPr lang="en-US" altLang="zh-CN" sz="2400"/>
            <a:t>master</a:t>
          </a:r>
          <a:endParaRPr lang="zh-CN" altLang="en-US" sz="2400"/>
        </a:p>
      </dgm:t>
    </dgm:pt>
    <dgm:pt modelId="{A821E5D5-340A-4648-9DE1-05DDBDBFE36A}" type="parTrans" cxnId="{7C532F55-D714-4220-BCA6-A51B507D0134}">
      <dgm:prSet/>
      <dgm:spPr/>
      <dgm:t>
        <a:bodyPr/>
        <a:lstStyle/>
        <a:p>
          <a:endParaRPr lang="zh-CN" altLang="en-US"/>
        </a:p>
      </dgm:t>
    </dgm:pt>
    <dgm:pt modelId="{BC0F53E5-6CA5-469C-A74D-EAEF75B2CF7B}" type="sibTrans" cxnId="{7C532F55-D714-4220-BCA6-A51B507D0134}">
      <dgm:prSet/>
      <dgm:spPr/>
      <dgm:t>
        <a:bodyPr/>
        <a:lstStyle/>
        <a:p>
          <a:endParaRPr lang="zh-CN" altLang="en-US"/>
        </a:p>
      </dgm:t>
    </dgm:pt>
    <dgm:pt modelId="{451FDEC8-3C6E-45F3-97AC-947ADCC9A6C3}">
      <dgm:prSet phldrT="[文本]"/>
      <dgm:spPr/>
      <dgm:t>
        <a:bodyPr/>
        <a:lstStyle/>
        <a:p>
          <a:r>
            <a:rPr lang="zh-CN" altLang="en-US"/>
            <a:t>优点：简单、性能最高</a:t>
          </a:r>
        </a:p>
      </dgm:t>
    </dgm:pt>
    <dgm:pt modelId="{83959F69-6965-4104-8827-453096A5840E}" type="parTrans" cxnId="{7C5097C5-E172-410A-9418-3C583E1D5B38}">
      <dgm:prSet/>
      <dgm:spPr/>
      <dgm:t>
        <a:bodyPr/>
        <a:lstStyle/>
        <a:p>
          <a:endParaRPr lang="zh-CN" altLang="en-US"/>
        </a:p>
      </dgm:t>
    </dgm:pt>
    <dgm:pt modelId="{5AE1CCD0-94DF-4727-9A24-8CCE81BBD158}" type="sibTrans" cxnId="{7C5097C5-E172-410A-9418-3C583E1D5B38}">
      <dgm:prSet/>
      <dgm:spPr/>
      <dgm:t>
        <a:bodyPr/>
        <a:lstStyle/>
        <a:p>
          <a:endParaRPr lang="zh-CN" altLang="en-US"/>
        </a:p>
      </dgm:t>
    </dgm:pt>
    <dgm:pt modelId="{FFDC9D52-03D2-4121-A9C3-093DF7FC9586}">
      <dgm:prSet phldrT="[文本]"/>
      <dgm:spPr/>
      <dgm:t>
        <a:bodyPr/>
        <a:lstStyle/>
        <a:p>
          <a:r>
            <a:rPr lang="zh-CN" altLang="en-US"/>
            <a:t>缺点：单机宕机后该机消息不可用</a:t>
          </a:r>
        </a:p>
      </dgm:t>
    </dgm:pt>
    <dgm:pt modelId="{60C84766-8591-4B1D-92BD-F4A4CEF930DE}" type="parTrans" cxnId="{415AA2D4-32AF-47A6-A8E0-28B710901B57}">
      <dgm:prSet/>
      <dgm:spPr/>
      <dgm:t>
        <a:bodyPr/>
        <a:lstStyle/>
        <a:p>
          <a:endParaRPr lang="zh-CN" altLang="en-US"/>
        </a:p>
      </dgm:t>
    </dgm:pt>
    <dgm:pt modelId="{EFD678A0-A7AF-43A5-B436-0D537F8DD859}" type="sibTrans" cxnId="{415AA2D4-32AF-47A6-A8E0-28B710901B57}">
      <dgm:prSet/>
      <dgm:spPr/>
      <dgm:t>
        <a:bodyPr/>
        <a:lstStyle/>
        <a:p>
          <a:endParaRPr lang="zh-CN" altLang="en-US"/>
        </a:p>
      </dgm:t>
    </dgm:pt>
    <dgm:pt modelId="{89EC4FC5-5FE0-43F8-A5F5-6F3503E416D6}">
      <dgm:prSet phldrT="[文本]" custT="1"/>
      <dgm:spPr/>
      <dgm:t>
        <a:bodyPr/>
        <a:lstStyle/>
        <a:p>
          <a:r>
            <a:rPr lang="zh-CN" altLang="en-US" sz="2400"/>
            <a:t>主从异步复制</a:t>
          </a:r>
        </a:p>
      </dgm:t>
    </dgm:pt>
    <dgm:pt modelId="{BD4A4ACD-AF36-441E-8457-308734733279}" type="parTrans" cxnId="{6FC39997-7799-4785-A121-693569EF0751}">
      <dgm:prSet/>
      <dgm:spPr/>
      <dgm:t>
        <a:bodyPr/>
        <a:lstStyle/>
        <a:p>
          <a:endParaRPr lang="zh-CN" altLang="en-US"/>
        </a:p>
      </dgm:t>
    </dgm:pt>
    <dgm:pt modelId="{58492B43-471B-4EB0-A6EF-FE4C131FDDFA}" type="sibTrans" cxnId="{6FC39997-7799-4785-A121-693569EF0751}">
      <dgm:prSet/>
      <dgm:spPr/>
      <dgm:t>
        <a:bodyPr/>
        <a:lstStyle/>
        <a:p>
          <a:endParaRPr lang="zh-CN" altLang="en-US"/>
        </a:p>
      </dgm:t>
    </dgm:pt>
    <dgm:pt modelId="{2DBCBC62-00E7-48DE-9967-BA88F9A6390C}">
      <dgm:prSet phldrT="[文本]"/>
      <dgm:spPr/>
      <dgm:t>
        <a:bodyPr/>
        <a:lstStyle/>
        <a:p>
          <a:r>
            <a:rPr lang="zh-CN" altLang="en-US"/>
            <a:t>描述：每个</a:t>
          </a:r>
          <a:r>
            <a:rPr lang="en-US" altLang="zh-CN"/>
            <a:t>master</a:t>
          </a:r>
          <a:r>
            <a:rPr lang="zh-CN" altLang="en-US"/>
            <a:t>有多个</a:t>
          </a:r>
          <a:r>
            <a:rPr lang="en-US" altLang="zh-CN"/>
            <a:t>slave</a:t>
          </a:r>
          <a:r>
            <a:rPr lang="zh-CN" altLang="en-US"/>
            <a:t>，消息写入</a:t>
          </a:r>
          <a:r>
            <a:rPr lang="en-US" altLang="zh-CN"/>
            <a:t>master</a:t>
          </a:r>
          <a:r>
            <a:rPr lang="zh-CN" altLang="en-US"/>
            <a:t>即向</a:t>
          </a:r>
          <a:r>
            <a:rPr lang="en-US" altLang="zh-CN"/>
            <a:t>Producer</a:t>
          </a:r>
          <a:r>
            <a:rPr lang="zh-CN" altLang="en-US"/>
            <a:t>返</a:t>
          </a:r>
          <a:r>
            <a:rPr lang="en-US" altLang="zh-CN"/>
            <a:t>ACK</a:t>
          </a:r>
          <a:endParaRPr lang="zh-CN" altLang="en-US"/>
        </a:p>
      </dgm:t>
    </dgm:pt>
    <dgm:pt modelId="{3C686744-81DC-4FF3-A9B3-9D185150E821}" type="parTrans" cxnId="{6C169B96-7451-42F2-9C83-698CC3BAE690}">
      <dgm:prSet/>
      <dgm:spPr/>
      <dgm:t>
        <a:bodyPr/>
        <a:lstStyle/>
        <a:p>
          <a:endParaRPr lang="zh-CN" altLang="en-US"/>
        </a:p>
      </dgm:t>
    </dgm:pt>
    <dgm:pt modelId="{A3B7872A-8F9C-49D1-AC8C-13012D41406D}" type="sibTrans" cxnId="{6C169B96-7451-42F2-9C83-698CC3BAE690}">
      <dgm:prSet/>
      <dgm:spPr/>
      <dgm:t>
        <a:bodyPr/>
        <a:lstStyle/>
        <a:p>
          <a:endParaRPr lang="zh-CN" altLang="en-US"/>
        </a:p>
      </dgm:t>
    </dgm:pt>
    <dgm:pt modelId="{EC6CBC32-400C-441B-9B37-7F453765BAB1}">
      <dgm:prSet phldrT="[文本]"/>
      <dgm:spPr/>
      <dgm:t>
        <a:bodyPr/>
        <a:lstStyle/>
        <a:p>
          <a:r>
            <a:rPr lang="zh-CN" altLang="en-US"/>
            <a:t>缺点：</a:t>
          </a:r>
          <a:r>
            <a:rPr lang="en-US" altLang="zh-CN"/>
            <a:t>master</a:t>
          </a:r>
          <a:r>
            <a:rPr lang="zh-CN" altLang="en-US"/>
            <a:t>挂了，其对应的</a:t>
          </a:r>
          <a:r>
            <a:rPr lang="en-US" altLang="zh-CN"/>
            <a:t>slave</a:t>
          </a:r>
          <a:r>
            <a:rPr lang="zh-CN" altLang="en-US"/>
            <a:t>是不能写入的，影响写入吞吐量</a:t>
          </a:r>
        </a:p>
      </dgm:t>
    </dgm:pt>
    <dgm:pt modelId="{E94DBD9D-C853-4978-A6F3-A8652A2F6F8C}" type="parTrans" cxnId="{04B2B3DC-3810-43DF-87EF-94F7E695C914}">
      <dgm:prSet/>
      <dgm:spPr/>
      <dgm:t>
        <a:bodyPr/>
        <a:lstStyle/>
        <a:p>
          <a:endParaRPr lang="zh-CN" altLang="en-US"/>
        </a:p>
      </dgm:t>
    </dgm:pt>
    <dgm:pt modelId="{19343B0A-8AE5-4976-A4A8-C22BEC69348F}" type="sibTrans" cxnId="{04B2B3DC-3810-43DF-87EF-94F7E695C914}">
      <dgm:prSet/>
      <dgm:spPr/>
      <dgm:t>
        <a:bodyPr/>
        <a:lstStyle/>
        <a:p>
          <a:endParaRPr lang="zh-CN" altLang="en-US"/>
        </a:p>
      </dgm:t>
    </dgm:pt>
    <dgm:pt modelId="{A83F26B9-68C7-404D-A65C-ED15358567E2}">
      <dgm:prSet phldrT="[文本]" custT="1"/>
      <dgm:spPr/>
      <dgm:t>
        <a:bodyPr/>
        <a:lstStyle/>
        <a:p>
          <a:r>
            <a:rPr lang="zh-CN" altLang="en-US" sz="2400"/>
            <a:t>主从同步双写</a:t>
          </a:r>
        </a:p>
      </dgm:t>
    </dgm:pt>
    <dgm:pt modelId="{4442DA11-D135-4216-B762-57CDC5611576}" type="parTrans" cxnId="{4BD3ACF0-59AD-4F5C-8A75-37BED8E79A68}">
      <dgm:prSet/>
      <dgm:spPr/>
      <dgm:t>
        <a:bodyPr/>
        <a:lstStyle/>
        <a:p>
          <a:endParaRPr lang="zh-CN" altLang="en-US"/>
        </a:p>
      </dgm:t>
    </dgm:pt>
    <dgm:pt modelId="{FFBC1D86-C05E-4101-8445-72B772CBA435}" type="sibTrans" cxnId="{4BD3ACF0-59AD-4F5C-8A75-37BED8E79A68}">
      <dgm:prSet/>
      <dgm:spPr/>
      <dgm:t>
        <a:bodyPr/>
        <a:lstStyle/>
        <a:p>
          <a:endParaRPr lang="zh-CN" altLang="en-US"/>
        </a:p>
      </dgm:t>
    </dgm:pt>
    <dgm:pt modelId="{A12E68BE-9255-470F-BC74-5B12A01936FC}">
      <dgm:prSet phldrT="[文本]"/>
      <dgm:spPr/>
      <dgm:t>
        <a:bodyPr/>
        <a:lstStyle/>
        <a:p>
          <a:r>
            <a:rPr lang="zh-CN" altLang="en-US"/>
            <a:t>描述：每个</a:t>
          </a:r>
          <a:r>
            <a:rPr lang="en-US" altLang="zh-CN"/>
            <a:t>master</a:t>
          </a:r>
          <a:r>
            <a:rPr lang="zh-CN" altLang="en-US"/>
            <a:t>有多个</a:t>
          </a:r>
          <a:r>
            <a:rPr lang="en-US" altLang="zh-CN"/>
            <a:t>slave</a:t>
          </a:r>
          <a:r>
            <a:rPr lang="zh-CN" altLang="en-US"/>
            <a:t>，消息写入</a:t>
          </a:r>
          <a:r>
            <a:rPr lang="en-US" altLang="zh-CN"/>
            <a:t>master</a:t>
          </a:r>
          <a:r>
            <a:rPr lang="zh-CN" altLang="en-US"/>
            <a:t>和</a:t>
          </a:r>
          <a:r>
            <a:rPr lang="en-US" altLang="zh-CN"/>
            <a:t>slave</a:t>
          </a:r>
          <a:r>
            <a:rPr lang="zh-CN" altLang="en-US"/>
            <a:t>后再向</a:t>
          </a:r>
          <a:r>
            <a:rPr lang="en-US" altLang="zh-CN"/>
            <a:t>Producer</a:t>
          </a:r>
          <a:r>
            <a:rPr lang="zh-CN" altLang="en-US"/>
            <a:t>返</a:t>
          </a:r>
          <a:r>
            <a:rPr lang="en-US" altLang="zh-CN"/>
            <a:t>ACK</a:t>
          </a:r>
          <a:endParaRPr lang="zh-CN" altLang="en-US"/>
        </a:p>
      </dgm:t>
    </dgm:pt>
    <dgm:pt modelId="{5E7863D7-6373-4438-9292-78439357A228}" type="parTrans" cxnId="{F3DB85B6-BAB5-47B1-88B0-F0CF31FA264F}">
      <dgm:prSet/>
      <dgm:spPr/>
      <dgm:t>
        <a:bodyPr/>
        <a:lstStyle/>
        <a:p>
          <a:endParaRPr lang="zh-CN" altLang="en-US"/>
        </a:p>
      </dgm:t>
    </dgm:pt>
    <dgm:pt modelId="{408C6B76-63E1-47EF-9B73-5CBA621B238A}" type="sibTrans" cxnId="{F3DB85B6-BAB5-47B1-88B0-F0CF31FA264F}">
      <dgm:prSet/>
      <dgm:spPr/>
      <dgm:t>
        <a:bodyPr/>
        <a:lstStyle/>
        <a:p>
          <a:endParaRPr lang="zh-CN" altLang="en-US"/>
        </a:p>
      </dgm:t>
    </dgm:pt>
    <dgm:pt modelId="{A2E50E5F-AD37-41C8-9BC9-11FD0225F9F8}">
      <dgm:prSet phldrT="[文本]"/>
      <dgm:spPr/>
      <dgm:t>
        <a:bodyPr/>
        <a:lstStyle/>
        <a:p>
          <a:r>
            <a:rPr lang="zh-CN" altLang="en-US"/>
            <a:t>优点：</a:t>
          </a:r>
          <a:r>
            <a:rPr lang="en-US" altLang="zh-CN"/>
            <a:t>master</a:t>
          </a:r>
          <a:r>
            <a:rPr lang="zh-CN" altLang="en-US"/>
            <a:t>挂了，还能从</a:t>
          </a:r>
          <a:r>
            <a:rPr lang="en-US" altLang="zh-CN"/>
            <a:t>slave</a:t>
          </a:r>
          <a:r>
            <a:rPr lang="zh-CN" altLang="en-US"/>
            <a:t>读，消息丢失少</a:t>
          </a:r>
        </a:p>
      </dgm:t>
    </dgm:pt>
    <dgm:pt modelId="{3F04393A-E85F-4665-AB71-6B91AEB15B8C}" type="parTrans" cxnId="{F2A47337-3C5E-49BF-8A3B-D7FCAB6C7D36}">
      <dgm:prSet/>
      <dgm:spPr/>
      <dgm:t>
        <a:bodyPr/>
        <a:lstStyle/>
        <a:p>
          <a:endParaRPr lang="zh-CN" altLang="en-US"/>
        </a:p>
      </dgm:t>
    </dgm:pt>
    <dgm:pt modelId="{FDCA36B4-A564-42C9-A4D8-C9ADD2A1AFB8}" type="sibTrans" cxnId="{F2A47337-3C5E-49BF-8A3B-D7FCAB6C7D36}">
      <dgm:prSet/>
      <dgm:spPr/>
      <dgm:t>
        <a:bodyPr/>
        <a:lstStyle/>
        <a:p>
          <a:endParaRPr lang="zh-CN" altLang="en-US"/>
        </a:p>
      </dgm:t>
    </dgm:pt>
    <dgm:pt modelId="{3B126F51-59AD-4492-84EA-B78E2F754AD9}">
      <dgm:prSet phldrT="[文本]"/>
      <dgm:spPr/>
      <dgm:t>
        <a:bodyPr/>
        <a:lstStyle/>
        <a:p>
          <a:r>
            <a:rPr lang="zh-CN" altLang="en-US"/>
            <a:t>描述：全是</a:t>
          </a:r>
          <a:r>
            <a:rPr lang="en-US" altLang="zh-CN"/>
            <a:t>master</a:t>
          </a:r>
          <a:r>
            <a:rPr lang="zh-CN" altLang="en-US"/>
            <a:t>，无</a:t>
          </a:r>
          <a:r>
            <a:rPr lang="en-US" altLang="zh-CN"/>
            <a:t>slave</a:t>
          </a:r>
          <a:endParaRPr lang="zh-CN" altLang="en-US"/>
        </a:p>
      </dgm:t>
    </dgm:pt>
    <dgm:pt modelId="{7B0C3D0E-DED4-439B-A410-D3361F9E1454}" type="parTrans" cxnId="{C08F1303-7F91-459B-AEA5-D8EF8E472BD9}">
      <dgm:prSet/>
      <dgm:spPr/>
      <dgm:t>
        <a:bodyPr/>
        <a:lstStyle/>
        <a:p>
          <a:endParaRPr lang="zh-CN" altLang="en-US"/>
        </a:p>
      </dgm:t>
    </dgm:pt>
    <dgm:pt modelId="{C7CA40E3-846B-4EEF-9242-215ECB1EDEBC}" type="sibTrans" cxnId="{C08F1303-7F91-459B-AEA5-D8EF8E472BD9}">
      <dgm:prSet/>
      <dgm:spPr/>
      <dgm:t>
        <a:bodyPr/>
        <a:lstStyle/>
        <a:p>
          <a:endParaRPr lang="zh-CN" altLang="en-US"/>
        </a:p>
      </dgm:t>
    </dgm:pt>
    <dgm:pt modelId="{2CFCC028-A349-4040-ADAC-BBBCCD4901D6}">
      <dgm:prSet phldrT="[文本]"/>
      <dgm:spPr/>
      <dgm:t>
        <a:bodyPr/>
        <a:lstStyle/>
        <a:p>
          <a:r>
            <a:rPr lang="zh-CN" altLang="en-US"/>
            <a:t>优点：</a:t>
          </a:r>
          <a:r>
            <a:rPr lang="en-US" altLang="zh-CN"/>
            <a:t>master</a:t>
          </a:r>
          <a:r>
            <a:rPr lang="zh-CN" altLang="en-US"/>
            <a:t>挂了，消息不丢失</a:t>
          </a:r>
        </a:p>
      </dgm:t>
    </dgm:pt>
    <dgm:pt modelId="{2A04EB5E-286B-4770-B157-599223E7DCC2}" type="parTrans" cxnId="{E9843625-5F80-4EF9-A5CB-E6323E39053B}">
      <dgm:prSet/>
      <dgm:spPr/>
      <dgm:t>
        <a:bodyPr/>
        <a:lstStyle/>
        <a:p>
          <a:endParaRPr lang="zh-CN" altLang="en-US"/>
        </a:p>
      </dgm:t>
    </dgm:pt>
    <dgm:pt modelId="{F2468D26-D4D1-4378-9880-EAA2C93EB461}" type="sibTrans" cxnId="{E9843625-5F80-4EF9-A5CB-E6323E39053B}">
      <dgm:prSet/>
      <dgm:spPr/>
      <dgm:t>
        <a:bodyPr/>
        <a:lstStyle/>
        <a:p>
          <a:endParaRPr lang="zh-CN" altLang="en-US"/>
        </a:p>
      </dgm:t>
    </dgm:pt>
    <dgm:pt modelId="{E7ED9FE1-FDDB-41EC-8259-AE185A602ABB}">
      <dgm:prSet phldrT="[文本]"/>
      <dgm:spPr/>
      <dgm:t>
        <a:bodyPr/>
        <a:lstStyle/>
        <a:p>
          <a:r>
            <a:rPr lang="zh-CN" altLang="en-US"/>
            <a:t>缺点：性能低于前者</a:t>
          </a:r>
          <a:r>
            <a:rPr lang="en-US" altLang="zh-CN"/>
            <a:t>10%</a:t>
          </a:r>
          <a:r>
            <a:rPr lang="zh-CN" altLang="en-US"/>
            <a:t>，消息</a:t>
          </a:r>
          <a:r>
            <a:rPr lang="en-US" altLang="zh-CN"/>
            <a:t>RT</a:t>
          </a:r>
          <a:r>
            <a:rPr lang="zh-CN" altLang="en-US"/>
            <a:t>略长</a:t>
          </a:r>
        </a:p>
      </dgm:t>
    </dgm:pt>
    <dgm:pt modelId="{C1353BD5-30B9-4CD5-A90C-759B2A5A99D8}" type="parTrans" cxnId="{0AC8EEB2-215F-4379-80F6-4A0D7D9920FF}">
      <dgm:prSet/>
      <dgm:spPr/>
      <dgm:t>
        <a:bodyPr/>
        <a:lstStyle/>
        <a:p>
          <a:endParaRPr lang="zh-CN" altLang="en-US"/>
        </a:p>
      </dgm:t>
    </dgm:pt>
    <dgm:pt modelId="{B27D596C-3C5A-42DA-88BE-282466E05A6B}" type="sibTrans" cxnId="{0AC8EEB2-215F-4379-80F6-4A0D7D9920FF}">
      <dgm:prSet/>
      <dgm:spPr/>
      <dgm:t>
        <a:bodyPr/>
        <a:lstStyle/>
        <a:p>
          <a:endParaRPr lang="zh-CN" altLang="en-US"/>
        </a:p>
      </dgm:t>
    </dgm:pt>
    <dgm:pt modelId="{2542E8E1-C8A5-42B7-874A-0699C36000F8}" type="pres">
      <dgm:prSet presAssocID="{CEC0B0BF-727D-4F29-B16A-F606A7660C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D9523F-1254-478B-9790-5A50F4F424CB}" type="pres">
      <dgm:prSet presAssocID="{0388762D-1758-445D-8867-9B3F6BBA0774}" presName="linNode" presStyleCnt="0"/>
      <dgm:spPr/>
    </dgm:pt>
    <dgm:pt modelId="{69CA6C6E-B063-4846-AE3D-AA6B3334AC55}" type="pres">
      <dgm:prSet presAssocID="{0388762D-1758-445D-8867-9B3F6BBA0774}" presName="parentText" presStyleLbl="node1" presStyleIdx="0" presStyleCnt="3" custLinFactNeighborX="-149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58F3AD-4617-4145-A82D-B8A1F640D094}" type="pres">
      <dgm:prSet presAssocID="{0388762D-1758-445D-8867-9B3F6BBA0774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A2A14A-DE5D-4EE1-8F17-700DE193781C}" type="pres">
      <dgm:prSet presAssocID="{BC0F53E5-6CA5-469C-A74D-EAEF75B2CF7B}" presName="sp" presStyleCnt="0"/>
      <dgm:spPr/>
    </dgm:pt>
    <dgm:pt modelId="{E9E35C36-5B94-4E2A-A25E-1E425F0CA10B}" type="pres">
      <dgm:prSet presAssocID="{89EC4FC5-5FE0-43F8-A5F5-6F3503E416D6}" presName="linNode" presStyleCnt="0"/>
      <dgm:spPr/>
    </dgm:pt>
    <dgm:pt modelId="{13E43D49-2F0C-4E47-B270-E346B6E6661F}" type="pres">
      <dgm:prSet presAssocID="{89EC4FC5-5FE0-43F8-A5F5-6F3503E416D6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BF310-E779-4D62-A872-8BE2E145A766}" type="pres">
      <dgm:prSet presAssocID="{89EC4FC5-5FE0-43F8-A5F5-6F3503E416D6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F4E7D0-50C5-43EE-A754-55B19A778C99}" type="pres">
      <dgm:prSet presAssocID="{58492B43-471B-4EB0-A6EF-FE4C131FDDFA}" presName="sp" presStyleCnt="0"/>
      <dgm:spPr/>
    </dgm:pt>
    <dgm:pt modelId="{4D4F8BEB-883F-4BB6-88CA-569BF6D64D5F}" type="pres">
      <dgm:prSet presAssocID="{A83F26B9-68C7-404D-A65C-ED15358567E2}" presName="linNode" presStyleCnt="0"/>
      <dgm:spPr/>
    </dgm:pt>
    <dgm:pt modelId="{46F06684-5429-4D5A-90A6-96E963602906}" type="pres">
      <dgm:prSet presAssocID="{A83F26B9-68C7-404D-A65C-ED15358567E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29516-AE33-45FB-8B01-FCEDF201893C}" type="pres">
      <dgm:prSet presAssocID="{A83F26B9-68C7-404D-A65C-ED15358567E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720CD1F-A276-4E28-B917-2DEA8E56A73F}" type="presOf" srcId="{A12E68BE-9255-470F-BC74-5B12A01936FC}" destId="{33D29516-AE33-45FB-8B01-FCEDF201893C}" srcOrd="0" destOrd="0" presId="urn:microsoft.com/office/officeart/2005/8/layout/vList5"/>
    <dgm:cxn modelId="{E3349BF5-EAE5-4CDE-AEE6-E31E7DB240FF}" type="presOf" srcId="{2DBCBC62-00E7-48DE-9967-BA88F9A6390C}" destId="{CFABF310-E779-4D62-A872-8BE2E145A766}" srcOrd="0" destOrd="0" presId="urn:microsoft.com/office/officeart/2005/8/layout/vList5"/>
    <dgm:cxn modelId="{F2A47337-3C5E-49BF-8A3B-D7FCAB6C7D36}" srcId="{89EC4FC5-5FE0-43F8-A5F5-6F3503E416D6}" destId="{A2E50E5F-AD37-41C8-9BC9-11FD0225F9F8}" srcOrd="1" destOrd="0" parTransId="{3F04393A-E85F-4665-AB71-6B91AEB15B8C}" sibTransId="{FDCA36B4-A564-42C9-A4D8-C9ADD2A1AFB8}"/>
    <dgm:cxn modelId="{944A1B84-5719-474E-93A0-5FA2CF81A2CF}" type="presOf" srcId="{89EC4FC5-5FE0-43F8-A5F5-6F3503E416D6}" destId="{13E43D49-2F0C-4E47-B270-E346B6E6661F}" srcOrd="0" destOrd="0" presId="urn:microsoft.com/office/officeart/2005/8/layout/vList5"/>
    <dgm:cxn modelId="{F3DB85B6-BAB5-47B1-88B0-F0CF31FA264F}" srcId="{A83F26B9-68C7-404D-A65C-ED15358567E2}" destId="{A12E68BE-9255-470F-BC74-5B12A01936FC}" srcOrd="0" destOrd="0" parTransId="{5E7863D7-6373-4438-9292-78439357A228}" sibTransId="{408C6B76-63E1-47EF-9B73-5CBA621B238A}"/>
    <dgm:cxn modelId="{FB6ED168-A396-475A-919E-6A6D49985E56}" type="presOf" srcId="{FFDC9D52-03D2-4121-A9C3-093DF7FC9586}" destId="{1F58F3AD-4617-4145-A82D-B8A1F640D094}" srcOrd="0" destOrd="2" presId="urn:microsoft.com/office/officeart/2005/8/layout/vList5"/>
    <dgm:cxn modelId="{6C169B96-7451-42F2-9C83-698CC3BAE690}" srcId="{89EC4FC5-5FE0-43F8-A5F5-6F3503E416D6}" destId="{2DBCBC62-00E7-48DE-9967-BA88F9A6390C}" srcOrd="0" destOrd="0" parTransId="{3C686744-81DC-4FF3-A9B3-9D185150E821}" sibTransId="{A3B7872A-8F9C-49D1-AC8C-13012D41406D}"/>
    <dgm:cxn modelId="{4BD3ACF0-59AD-4F5C-8A75-37BED8E79A68}" srcId="{CEC0B0BF-727D-4F29-B16A-F606A7660CA8}" destId="{A83F26B9-68C7-404D-A65C-ED15358567E2}" srcOrd="2" destOrd="0" parTransId="{4442DA11-D135-4216-B762-57CDC5611576}" sibTransId="{FFBC1D86-C05E-4101-8445-72B772CBA435}"/>
    <dgm:cxn modelId="{FB5A53EA-831B-425F-9F4E-21E743F96C50}" type="presOf" srcId="{A83F26B9-68C7-404D-A65C-ED15358567E2}" destId="{46F06684-5429-4D5A-90A6-96E963602906}" srcOrd="0" destOrd="0" presId="urn:microsoft.com/office/officeart/2005/8/layout/vList5"/>
    <dgm:cxn modelId="{E9843625-5F80-4EF9-A5CB-E6323E39053B}" srcId="{A83F26B9-68C7-404D-A65C-ED15358567E2}" destId="{2CFCC028-A349-4040-ADAC-BBBCCD4901D6}" srcOrd="1" destOrd="0" parTransId="{2A04EB5E-286B-4770-B157-599223E7DCC2}" sibTransId="{F2468D26-D4D1-4378-9880-EAA2C93EB461}"/>
    <dgm:cxn modelId="{AB2CF96F-60B5-4D6E-8244-574B0F218E57}" type="presOf" srcId="{CEC0B0BF-727D-4F29-B16A-F606A7660CA8}" destId="{2542E8E1-C8A5-42B7-874A-0699C36000F8}" srcOrd="0" destOrd="0" presId="urn:microsoft.com/office/officeart/2005/8/layout/vList5"/>
    <dgm:cxn modelId="{270A1399-A69F-4717-98A7-8623E2E86174}" type="presOf" srcId="{EC6CBC32-400C-441B-9B37-7F453765BAB1}" destId="{CFABF310-E779-4D62-A872-8BE2E145A766}" srcOrd="0" destOrd="2" presId="urn:microsoft.com/office/officeart/2005/8/layout/vList5"/>
    <dgm:cxn modelId="{E2006052-743B-467D-9E17-393056578B05}" type="presOf" srcId="{0388762D-1758-445D-8867-9B3F6BBA0774}" destId="{69CA6C6E-B063-4846-AE3D-AA6B3334AC55}" srcOrd="0" destOrd="0" presId="urn:microsoft.com/office/officeart/2005/8/layout/vList5"/>
    <dgm:cxn modelId="{7C532F55-D714-4220-BCA6-A51B507D0134}" srcId="{CEC0B0BF-727D-4F29-B16A-F606A7660CA8}" destId="{0388762D-1758-445D-8867-9B3F6BBA0774}" srcOrd="0" destOrd="0" parTransId="{A821E5D5-340A-4648-9DE1-05DDBDBFE36A}" sibTransId="{BC0F53E5-6CA5-469C-A74D-EAEF75B2CF7B}"/>
    <dgm:cxn modelId="{CF9F9C17-C89D-482D-9100-79DBB59FC0F6}" type="presOf" srcId="{2CFCC028-A349-4040-ADAC-BBBCCD4901D6}" destId="{33D29516-AE33-45FB-8B01-FCEDF201893C}" srcOrd="0" destOrd="1" presId="urn:microsoft.com/office/officeart/2005/8/layout/vList5"/>
    <dgm:cxn modelId="{04B2B3DC-3810-43DF-87EF-94F7E695C914}" srcId="{89EC4FC5-5FE0-43F8-A5F5-6F3503E416D6}" destId="{EC6CBC32-400C-441B-9B37-7F453765BAB1}" srcOrd="2" destOrd="0" parTransId="{E94DBD9D-C853-4978-A6F3-A8652A2F6F8C}" sibTransId="{19343B0A-8AE5-4976-A4A8-C22BEC69348F}"/>
    <dgm:cxn modelId="{1CDD48F1-A8EF-4A90-BBD0-25344086DE34}" type="presOf" srcId="{A2E50E5F-AD37-41C8-9BC9-11FD0225F9F8}" destId="{CFABF310-E779-4D62-A872-8BE2E145A766}" srcOrd="0" destOrd="1" presId="urn:microsoft.com/office/officeart/2005/8/layout/vList5"/>
    <dgm:cxn modelId="{8F3578D2-257B-4646-BF89-0F18B42EE3BA}" type="presOf" srcId="{E7ED9FE1-FDDB-41EC-8259-AE185A602ABB}" destId="{33D29516-AE33-45FB-8B01-FCEDF201893C}" srcOrd="0" destOrd="2" presId="urn:microsoft.com/office/officeart/2005/8/layout/vList5"/>
    <dgm:cxn modelId="{415AA2D4-32AF-47A6-A8E0-28B710901B57}" srcId="{0388762D-1758-445D-8867-9B3F6BBA0774}" destId="{FFDC9D52-03D2-4121-A9C3-093DF7FC9586}" srcOrd="2" destOrd="0" parTransId="{60C84766-8591-4B1D-92BD-F4A4CEF930DE}" sibTransId="{EFD678A0-A7AF-43A5-B436-0D537F8DD859}"/>
    <dgm:cxn modelId="{C08F1303-7F91-459B-AEA5-D8EF8E472BD9}" srcId="{0388762D-1758-445D-8867-9B3F6BBA0774}" destId="{3B126F51-59AD-4492-84EA-B78E2F754AD9}" srcOrd="0" destOrd="0" parTransId="{7B0C3D0E-DED4-439B-A410-D3361F9E1454}" sibTransId="{C7CA40E3-846B-4EEF-9242-215ECB1EDEBC}"/>
    <dgm:cxn modelId="{A9A86A18-74E0-47AF-8766-E36C969D25E7}" type="presOf" srcId="{451FDEC8-3C6E-45F3-97AC-947ADCC9A6C3}" destId="{1F58F3AD-4617-4145-A82D-B8A1F640D094}" srcOrd="0" destOrd="1" presId="urn:microsoft.com/office/officeart/2005/8/layout/vList5"/>
    <dgm:cxn modelId="{0AC8EEB2-215F-4379-80F6-4A0D7D9920FF}" srcId="{A83F26B9-68C7-404D-A65C-ED15358567E2}" destId="{E7ED9FE1-FDDB-41EC-8259-AE185A602ABB}" srcOrd="2" destOrd="0" parTransId="{C1353BD5-30B9-4CD5-A90C-759B2A5A99D8}" sibTransId="{B27D596C-3C5A-42DA-88BE-282466E05A6B}"/>
    <dgm:cxn modelId="{6FC39997-7799-4785-A121-693569EF0751}" srcId="{CEC0B0BF-727D-4F29-B16A-F606A7660CA8}" destId="{89EC4FC5-5FE0-43F8-A5F5-6F3503E416D6}" srcOrd="1" destOrd="0" parTransId="{BD4A4ACD-AF36-441E-8457-308734733279}" sibTransId="{58492B43-471B-4EB0-A6EF-FE4C131FDDFA}"/>
    <dgm:cxn modelId="{0B290B48-194A-4D47-842A-A642B8163772}" type="presOf" srcId="{3B126F51-59AD-4492-84EA-B78E2F754AD9}" destId="{1F58F3AD-4617-4145-A82D-B8A1F640D094}" srcOrd="0" destOrd="0" presId="urn:microsoft.com/office/officeart/2005/8/layout/vList5"/>
    <dgm:cxn modelId="{7C5097C5-E172-410A-9418-3C583E1D5B38}" srcId="{0388762D-1758-445D-8867-9B3F6BBA0774}" destId="{451FDEC8-3C6E-45F3-97AC-947ADCC9A6C3}" srcOrd="1" destOrd="0" parTransId="{83959F69-6965-4104-8827-453096A5840E}" sibTransId="{5AE1CCD0-94DF-4727-9A24-8CCE81BBD158}"/>
    <dgm:cxn modelId="{3A90F98E-D522-46B5-83C9-0197E1338637}" type="presParOf" srcId="{2542E8E1-C8A5-42B7-874A-0699C36000F8}" destId="{EBD9523F-1254-478B-9790-5A50F4F424CB}" srcOrd="0" destOrd="0" presId="urn:microsoft.com/office/officeart/2005/8/layout/vList5"/>
    <dgm:cxn modelId="{4A1700D6-6829-44CE-A8E6-62EE62580A77}" type="presParOf" srcId="{EBD9523F-1254-478B-9790-5A50F4F424CB}" destId="{69CA6C6E-B063-4846-AE3D-AA6B3334AC55}" srcOrd="0" destOrd="0" presId="urn:microsoft.com/office/officeart/2005/8/layout/vList5"/>
    <dgm:cxn modelId="{99154984-59DB-4C6C-8E0A-8F7D019EDECD}" type="presParOf" srcId="{EBD9523F-1254-478B-9790-5A50F4F424CB}" destId="{1F58F3AD-4617-4145-A82D-B8A1F640D094}" srcOrd="1" destOrd="0" presId="urn:microsoft.com/office/officeart/2005/8/layout/vList5"/>
    <dgm:cxn modelId="{FBD1EEBC-4678-466D-AFDB-52FB37DF49DD}" type="presParOf" srcId="{2542E8E1-C8A5-42B7-874A-0699C36000F8}" destId="{0BA2A14A-DE5D-4EE1-8F17-700DE193781C}" srcOrd="1" destOrd="0" presId="urn:microsoft.com/office/officeart/2005/8/layout/vList5"/>
    <dgm:cxn modelId="{1F9DA1D3-B41A-4B3E-9536-5E646D1D1162}" type="presParOf" srcId="{2542E8E1-C8A5-42B7-874A-0699C36000F8}" destId="{E9E35C36-5B94-4E2A-A25E-1E425F0CA10B}" srcOrd="2" destOrd="0" presId="urn:microsoft.com/office/officeart/2005/8/layout/vList5"/>
    <dgm:cxn modelId="{94962339-B499-4F62-B383-8D1D441310F1}" type="presParOf" srcId="{E9E35C36-5B94-4E2A-A25E-1E425F0CA10B}" destId="{13E43D49-2F0C-4E47-B270-E346B6E6661F}" srcOrd="0" destOrd="0" presId="urn:microsoft.com/office/officeart/2005/8/layout/vList5"/>
    <dgm:cxn modelId="{969EAD99-BDA3-40D0-AC47-C55150AFD53A}" type="presParOf" srcId="{E9E35C36-5B94-4E2A-A25E-1E425F0CA10B}" destId="{CFABF310-E779-4D62-A872-8BE2E145A766}" srcOrd="1" destOrd="0" presId="urn:microsoft.com/office/officeart/2005/8/layout/vList5"/>
    <dgm:cxn modelId="{40DD177D-3610-497F-A5C0-058A85022A88}" type="presParOf" srcId="{2542E8E1-C8A5-42B7-874A-0699C36000F8}" destId="{1AF4E7D0-50C5-43EE-A754-55B19A778C99}" srcOrd="3" destOrd="0" presId="urn:microsoft.com/office/officeart/2005/8/layout/vList5"/>
    <dgm:cxn modelId="{83039889-8ADE-4872-90E8-8723F87B976B}" type="presParOf" srcId="{2542E8E1-C8A5-42B7-874A-0699C36000F8}" destId="{4D4F8BEB-883F-4BB6-88CA-569BF6D64D5F}" srcOrd="4" destOrd="0" presId="urn:microsoft.com/office/officeart/2005/8/layout/vList5"/>
    <dgm:cxn modelId="{71E21F9D-49D0-4876-8690-59D9DA54D7EE}" type="presParOf" srcId="{4D4F8BEB-883F-4BB6-88CA-569BF6D64D5F}" destId="{46F06684-5429-4D5A-90A6-96E963602906}" srcOrd="0" destOrd="0" presId="urn:microsoft.com/office/officeart/2005/8/layout/vList5"/>
    <dgm:cxn modelId="{2D7E2C80-AE6C-4313-8CBA-AC38E7C839C8}" type="presParOf" srcId="{4D4F8BEB-883F-4BB6-88CA-569BF6D64D5F}" destId="{33D29516-AE33-45FB-8B01-FCEDF20189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F38994-4098-48EF-97AF-92ADEC451ED1}" type="doc">
      <dgm:prSet loTypeId="urn:microsoft.com/office/officeart/2005/8/layout/process4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8F219A94-8302-497F-835F-E8F5084BA5F5}">
      <dgm:prSet phldrT="[文本]"/>
      <dgm:spPr/>
      <dgm:t>
        <a:bodyPr/>
        <a:lstStyle/>
        <a:p>
          <a:r>
            <a:rPr lang="zh-CN" altLang="en-US"/>
            <a:t>同步发送</a:t>
          </a:r>
        </a:p>
      </dgm:t>
    </dgm:pt>
    <dgm:pt modelId="{01F9854E-847D-40D8-A967-527B8FF3BDD6}" type="parTrans" cxnId="{5BC70FA8-A7DA-4D50-8DC6-FF4EA806281E}">
      <dgm:prSet/>
      <dgm:spPr/>
      <dgm:t>
        <a:bodyPr/>
        <a:lstStyle/>
        <a:p>
          <a:endParaRPr lang="zh-CN" altLang="en-US"/>
        </a:p>
      </dgm:t>
    </dgm:pt>
    <dgm:pt modelId="{A9D6E96D-1B88-41B4-99C2-FCA987A62343}" type="sibTrans" cxnId="{5BC70FA8-A7DA-4D50-8DC6-FF4EA806281E}">
      <dgm:prSet/>
      <dgm:spPr/>
      <dgm:t>
        <a:bodyPr/>
        <a:lstStyle/>
        <a:p>
          <a:endParaRPr lang="zh-CN" altLang="en-US"/>
        </a:p>
      </dgm:t>
    </dgm:pt>
    <dgm:pt modelId="{87BF4F17-CFC0-4125-8643-83ABDD5094D3}">
      <dgm:prSet phldrT="[文本]"/>
      <dgm:spPr/>
      <dgm:t>
        <a:bodyPr/>
        <a:lstStyle/>
        <a:p>
          <a:r>
            <a:rPr lang="zh-CN" altLang="en-US"/>
            <a:t>描述：</a:t>
          </a:r>
          <a:r>
            <a:rPr lang="en-US" altLang="zh-CN"/>
            <a:t>Producer</a:t>
          </a:r>
          <a:r>
            <a:rPr lang="zh-CN" altLang="en-US"/>
            <a:t>发送消息会阻塞等待</a:t>
          </a:r>
          <a:r>
            <a:rPr lang="en-US" altLang="zh-CN"/>
            <a:t>broker</a:t>
          </a:r>
          <a:r>
            <a:rPr lang="zh-CN" altLang="en-US"/>
            <a:t>返</a:t>
          </a:r>
          <a:r>
            <a:rPr lang="en-US" altLang="zh-CN"/>
            <a:t>ACK</a:t>
          </a:r>
          <a:endParaRPr lang="zh-CN" altLang="en-US"/>
        </a:p>
      </dgm:t>
    </dgm:pt>
    <dgm:pt modelId="{C1318196-11A1-4FC5-9635-A61A5D90D311}" type="parTrans" cxnId="{4794A6AF-34EF-4B48-86F1-868F457504BC}">
      <dgm:prSet/>
      <dgm:spPr/>
      <dgm:t>
        <a:bodyPr/>
        <a:lstStyle/>
        <a:p>
          <a:endParaRPr lang="zh-CN" altLang="en-US"/>
        </a:p>
      </dgm:t>
    </dgm:pt>
    <dgm:pt modelId="{DFC37B18-98E7-4F5F-9268-DB29956FB0D2}" type="sibTrans" cxnId="{4794A6AF-34EF-4B48-86F1-868F457504BC}">
      <dgm:prSet/>
      <dgm:spPr/>
      <dgm:t>
        <a:bodyPr/>
        <a:lstStyle/>
        <a:p>
          <a:endParaRPr lang="zh-CN" altLang="en-US"/>
        </a:p>
      </dgm:t>
    </dgm:pt>
    <dgm:pt modelId="{D982E23E-B476-4EDA-873B-6CE11479057C}">
      <dgm:prSet phldrT="[文本]"/>
      <dgm:spPr/>
      <dgm:t>
        <a:bodyPr/>
        <a:lstStyle/>
        <a:p>
          <a:r>
            <a:rPr lang="zh-CN" altLang="en-US"/>
            <a:t>特点：可靠性高，效率低</a:t>
          </a:r>
        </a:p>
      </dgm:t>
    </dgm:pt>
    <dgm:pt modelId="{B28C393A-2529-49F9-AFE0-09E62BA0EC96}" type="parTrans" cxnId="{6BC45274-3D0E-4E63-A6F8-20B0214FD394}">
      <dgm:prSet/>
      <dgm:spPr/>
      <dgm:t>
        <a:bodyPr/>
        <a:lstStyle/>
        <a:p>
          <a:endParaRPr lang="zh-CN" altLang="en-US"/>
        </a:p>
      </dgm:t>
    </dgm:pt>
    <dgm:pt modelId="{D9B7E070-514F-4E44-B4AE-4D438704E3C0}" type="sibTrans" cxnId="{6BC45274-3D0E-4E63-A6F8-20B0214FD394}">
      <dgm:prSet/>
      <dgm:spPr/>
      <dgm:t>
        <a:bodyPr/>
        <a:lstStyle/>
        <a:p>
          <a:endParaRPr lang="zh-CN" altLang="en-US"/>
        </a:p>
      </dgm:t>
    </dgm:pt>
    <dgm:pt modelId="{D5639B11-AF5F-4E5C-8730-69A9FFCAD4D5}">
      <dgm:prSet phldrT="[文本]"/>
      <dgm:spPr/>
      <dgm:t>
        <a:bodyPr/>
        <a:lstStyle/>
        <a:p>
          <a:r>
            <a:rPr lang="zh-CN" altLang="en-US"/>
            <a:t>异步发送</a:t>
          </a:r>
        </a:p>
      </dgm:t>
    </dgm:pt>
    <dgm:pt modelId="{E225FE23-DD7D-4DCE-992B-9D0D4EE9C72E}" type="parTrans" cxnId="{C561226F-EF6B-438A-B921-80B1AEE549D3}">
      <dgm:prSet/>
      <dgm:spPr/>
      <dgm:t>
        <a:bodyPr/>
        <a:lstStyle/>
        <a:p>
          <a:endParaRPr lang="zh-CN" altLang="en-US"/>
        </a:p>
      </dgm:t>
    </dgm:pt>
    <dgm:pt modelId="{DE159AAE-7C80-419E-BA2C-C9C44AFD2350}" type="sibTrans" cxnId="{C561226F-EF6B-438A-B921-80B1AEE549D3}">
      <dgm:prSet/>
      <dgm:spPr/>
      <dgm:t>
        <a:bodyPr/>
        <a:lstStyle/>
        <a:p>
          <a:endParaRPr lang="zh-CN" altLang="en-US"/>
        </a:p>
      </dgm:t>
    </dgm:pt>
    <dgm:pt modelId="{97291C74-AA79-4A0C-AD56-C9CD13790F65}">
      <dgm:prSet phldrT="[文本]"/>
      <dgm:spPr/>
      <dgm:t>
        <a:bodyPr/>
        <a:lstStyle/>
        <a:p>
          <a:r>
            <a:rPr lang="zh-CN" altLang="en-US"/>
            <a:t>描述：</a:t>
          </a:r>
          <a:r>
            <a:rPr lang="en-US" altLang="zh-CN"/>
            <a:t>Producer</a:t>
          </a:r>
          <a:r>
            <a:rPr lang="zh-CN" altLang="en-US"/>
            <a:t>发送消息不会等待</a:t>
          </a:r>
          <a:r>
            <a:rPr lang="en-US" altLang="zh-CN"/>
            <a:t>ACK</a:t>
          </a:r>
          <a:r>
            <a:rPr lang="zh-CN" altLang="en-US"/>
            <a:t>，而是注册</a:t>
          </a:r>
          <a:r>
            <a:rPr lang="en-US" altLang="zh-CN"/>
            <a:t>1</a:t>
          </a:r>
          <a:r>
            <a:rPr lang="zh-CN" altLang="en-US"/>
            <a:t>个回调函数</a:t>
          </a:r>
        </a:p>
      </dgm:t>
    </dgm:pt>
    <dgm:pt modelId="{E7CF82E5-3BAC-4D54-B55A-CB37633B4F8E}" type="parTrans" cxnId="{AAD7D5D4-F469-4EC2-8B1A-32E840735CFE}">
      <dgm:prSet/>
      <dgm:spPr/>
      <dgm:t>
        <a:bodyPr/>
        <a:lstStyle/>
        <a:p>
          <a:endParaRPr lang="zh-CN" altLang="en-US"/>
        </a:p>
      </dgm:t>
    </dgm:pt>
    <dgm:pt modelId="{7F309209-A87D-42E6-AA61-B090A79B0AFB}" type="sibTrans" cxnId="{AAD7D5D4-F469-4EC2-8B1A-32E840735CFE}">
      <dgm:prSet/>
      <dgm:spPr/>
      <dgm:t>
        <a:bodyPr/>
        <a:lstStyle/>
        <a:p>
          <a:endParaRPr lang="zh-CN" altLang="en-US"/>
        </a:p>
      </dgm:t>
    </dgm:pt>
    <dgm:pt modelId="{D5D43596-B014-46E4-8615-8BEDA542583A}">
      <dgm:prSet phldrT="[文本]"/>
      <dgm:spPr/>
      <dgm:t>
        <a:bodyPr/>
        <a:lstStyle/>
        <a:p>
          <a:r>
            <a:rPr lang="zh-CN" altLang="en-US"/>
            <a:t>单向发送</a:t>
          </a:r>
        </a:p>
      </dgm:t>
    </dgm:pt>
    <dgm:pt modelId="{4D416A12-4439-45C0-A3EE-E58A8CDDFAC4}" type="parTrans" cxnId="{2607FB3E-3BE4-4A28-9CA1-CFF63A5B7A37}">
      <dgm:prSet/>
      <dgm:spPr/>
      <dgm:t>
        <a:bodyPr/>
        <a:lstStyle/>
        <a:p>
          <a:endParaRPr lang="zh-CN" altLang="en-US"/>
        </a:p>
      </dgm:t>
    </dgm:pt>
    <dgm:pt modelId="{E4411B58-DE43-4996-846D-DF40CD89E61E}" type="sibTrans" cxnId="{2607FB3E-3BE4-4A28-9CA1-CFF63A5B7A37}">
      <dgm:prSet/>
      <dgm:spPr/>
      <dgm:t>
        <a:bodyPr/>
        <a:lstStyle/>
        <a:p>
          <a:endParaRPr lang="zh-CN" altLang="en-US"/>
        </a:p>
      </dgm:t>
    </dgm:pt>
    <dgm:pt modelId="{6D60849C-8620-4677-9B7B-6EFE92732961}">
      <dgm:prSet phldrT="[文本]"/>
      <dgm:spPr/>
      <dgm:t>
        <a:bodyPr/>
        <a:lstStyle/>
        <a:p>
          <a:r>
            <a:rPr lang="en-US" altLang="zh-CN"/>
            <a:t>Producer</a:t>
          </a:r>
          <a:r>
            <a:rPr lang="zh-CN" altLang="en-US"/>
            <a:t>发了消息，不等待不处理</a:t>
          </a:r>
          <a:r>
            <a:rPr lang="en-US" altLang="zh-CN"/>
            <a:t>ACK</a:t>
          </a:r>
          <a:r>
            <a:rPr lang="zh-CN" altLang="en-US"/>
            <a:t>，且</a:t>
          </a:r>
          <a:r>
            <a:rPr lang="en-US" altLang="zh-CN"/>
            <a:t>broker</a:t>
          </a:r>
          <a:r>
            <a:rPr lang="zh-CN" altLang="en-US"/>
            <a:t>不会返</a:t>
          </a:r>
          <a:r>
            <a:rPr lang="en-US" altLang="zh-CN"/>
            <a:t>ACK</a:t>
          </a:r>
          <a:endParaRPr lang="zh-CN" altLang="en-US"/>
        </a:p>
      </dgm:t>
    </dgm:pt>
    <dgm:pt modelId="{0B034832-06E4-4427-8E64-250DC0804AC1}" type="parTrans" cxnId="{A919FCA0-EC65-46CB-9B0D-47ADDE8B192C}">
      <dgm:prSet/>
      <dgm:spPr/>
      <dgm:t>
        <a:bodyPr/>
        <a:lstStyle/>
        <a:p>
          <a:endParaRPr lang="zh-CN" altLang="en-US"/>
        </a:p>
      </dgm:t>
    </dgm:pt>
    <dgm:pt modelId="{439A8F62-998F-4DAF-AB47-1F7203D09C05}" type="sibTrans" cxnId="{A919FCA0-EC65-46CB-9B0D-47ADDE8B192C}">
      <dgm:prSet/>
      <dgm:spPr/>
      <dgm:t>
        <a:bodyPr/>
        <a:lstStyle/>
        <a:p>
          <a:endParaRPr lang="zh-CN" altLang="en-US"/>
        </a:p>
      </dgm:t>
    </dgm:pt>
    <dgm:pt modelId="{9BBB74E8-2D7C-49E1-9068-4EA456B251AC}">
      <dgm:prSet phldrT="[文本]"/>
      <dgm:spPr/>
      <dgm:t>
        <a:bodyPr/>
        <a:lstStyle/>
        <a:p>
          <a:r>
            <a:rPr lang="zh-CN" altLang="en-US"/>
            <a:t>特点：可靠性最差，效率最高</a:t>
          </a:r>
        </a:p>
      </dgm:t>
    </dgm:pt>
    <dgm:pt modelId="{7F994427-A190-4636-82C2-4EDDD8233C2C}" type="parTrans" cxnId="{05768805-4495-4E21-9ED6-EF0A73A13BA5}">
      <dgm:prSet/>
      <dgm:spPr/>
      <dgm:t>
        <a:bodyPr/>
        <a:lstStyle/>
        <a:p>
          <a:endParaRPr lang="zh-CN" altLang="en-US"/>
        </a:p>
      </dgm:t>
    </dgm:pt>
    <dgm:pt modelId="{E870C45B-A0E2-458B-BE8A-D2349EB42DCE}" type="sibTrans" cxnId="{05768805-4495-4E21-9ED6-EF0A73A13BA5}">
      <dgm:prSet/>
      <dgm:spPr/>
      <dgm:t>
        <a:bodyPr/>
        <a:lstStyle/>
        <a:p>
          <a:endParaRPr lang="zh-CN" altLang="en-US"/>
        </a:p>
      </dgm:t>
    </dgm:pt>
    <dgm:pt modelId="{1AA90C3B-0A76-4BAF-BAAA-0033A715AAEE}">
      <dgm:prSet phldrT="[文本]"/>
      <dgm:spPr/>
      <dgm:t>
        <a:bodyPr/>
        <a:lstStyle/>
        <a:p>
          <a:r>
            <a:rPr lang="zh-CN" altLang="en-US"/>
            <a:t>特点：可靠性高，效率高</a:t>
          </a:r>
        </a:p>
      </dgm:t>
    </dgm:pt>
    <dgm:pt modelId="{168262AB-FD5F-4B23-B634-E1B48F6253D4}" type="parTrans" cxnId="{25FC6F0A-9C1C-48F7-8944-29D05963CB58}">
      <dgm:prSet/>
      <dgm:spPr/>
      <dgm:t>
        <a:bodyPr/>
        <a:lstStyle/>
        <a:p>
          <a:endParaRPr lang="zh-CN" altLang="en-US"/>
        </a:p>
      </dgm:t>
    </dgm:pt>
    <dgm:pt modelId="{FDDA5D7E-5F18-4379-BAB1-612E15E43AE3}" type="sibTrans" cxnId="{25FC6F0A-9C1C-48F7-8944-29D05963CB58}">
      <dgm:prSet/>
      <dgm:spPr/>
      <dgm:t>
        <a:bodyPr/>
        <a:lstStyle/>
        <a:p>
          <a:endParaRPr lang="zh-CN" altLang="en-US"/>
        </a:p>
      </dgm:t>
    </dgm:pt>
    <dgm:pt modelId="{AF084B9E-D5A9-4315-9AF7-2A6684F1D92A}" type="pres">
      <dgm:prSet presAssocID="{1BF38994-4098-48EF-97AF-92ADEC451E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A9888ED-9FC0-4E78-903E-BCE3CAAA760A}" type="pres">
      <dgm:prSet presAssocID="{D5D43596-B014-46E4-8615-8BEDA542583A}" presName="boxAndChildren" presStyleCnt="0"/>
      <dgm:spPr/>
    </dgm:pt>
    <dgm:pt modelId="{D7111D92-1F43-4966-BCC6-01EE137E3ABE}" type="pres">
      <dgm:prSet presAssocID="{D5D43596-B014-46E4-8615-8BEDA542583A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A30A385-A859-46C1-B050-3C36EBA3E8A5}" type="pres">
      <dgm:prSet presAssocID="{D5D43596-B014-46E4-8615-8BEDA542583A}" presName="entireBox" presStyleLbl="node1" presStyleIdx="0" presStyleCnt="3"/>
      <dgm:spPr/>
      <dgm:t>
        <a:bodyPr/>
        <a:lstStyle/>
        <a:p>
          <a:endParaRPr lang="zh-CN" altLang="en-US"/>
        </a:p>
      </dgm:t>
    </dgm:pt>
    <dgm:pt modelId="{6B560329-0B71-413A-94AD-07283806B067}" type="pres">
      <dgm:prSet presAssocID="{D5D43596-B014-46E4-8615-8BEDA542583A}" presName="descendantBox" presStyleCnt="0"/>
      <dgm:spPr/>
    </dgm:pt>
    <dgm:pt modelId="{D44FFE9C-7FBC-4433-BA51-FAB91F17EECD}" type="pres">
      <dgm:prSet presAssocID="{6D60849C-8620-4677-9B7B-6EFE92732961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D05781-91ED-4D1E-974F-CB9362C10AEC}" type="pres">
      <dgm:prSet presAssocID="{9BBB74E8-2D7C-49E1-9068-4EA456B251AC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E0F361-27B3-42B1-9E06-E7D2BFD818B3}" type="pres">
      <dgm:prSet presAssocID="{DE159AAE-7C80-419E-BA2C-C9C44AFD2350}" presName="sp" presStyleCnt="0"/>
      <dgm:spPr/>
    </dgm:pt>
    <dgm:pt modelId="{0F13986C-C923-4DA7-8210-24588450403D}" type="pres">
      <dgm:prSet presAssocID="{D5639B11-AF5F-4E5C-8730-69A9FFCAD4D5}" presName="arrowAndChildren" presStyleCnt="0"/>
      <dgm:spPr/>
    </dgm:pt>
    <dgm:pt modelId="{D3CB7226-F006-4B76-A78B-B4641012CF4B}" type="pres">
      <dgm:prSet presAssocID="{D5639B11-AF5F-4E5C-8730-69A9FFCAD4D5}" presName="parentTextArrow" presStyleLbl="node1" presStyleIdx="0" presStyleCnt="3"/>
      <dgm:spPr/>
      <dgm:t>
        <a:bodyPr/>
        <a:lstStyle/>
        <a:p>
          <a:endParaRPr lang="zh-CN" altLang="en-US"/>
        </a:p>
      </dgm:t>
    </dgm:pt>
    <dgm:pt modelId="{1043A354-4E39-4DCA-B3CD-FF4C40790A09}" type="pres">
      <dgm:prSet presAssocID="{D5639B11-AF5F-4E5C-8730-69A9FFCAD4D5}" presName="arrow" presStyleLbl="node1" presStyleIdx="1" presStyleCnt="3"/>
      <dgm:spPr/>
      <dgm:t>
        <a:bodyPr/>
        <a:lstStyle/>
        <a:p>
          <a:endParaRPr lang="zh-CN" altLang="en-US"/>
        </a:p>
      </dgm:t>
    </dgm:pt>
    <dgm:pt modelId="{2975F91D-E2D8-4A0A-9849-F0B8CAF1A321}" type="pres">
      <dgm:prSet presAssocID="{D5639B11-AF5F-4E5C-8730-69A9FFCAD4D5}" presName="descendantArrow" presStyleCnt="0"/>
      <dgm:spPr/>
    </dgm:pt>
    <dgm:pt modelId="{3376F479-6298-41A4-BED3-E7597F378FEF}" type="pres">
      <dgm:prSet presAssocID="{97291C74-AA79-4A0C-AD56-C9CD13790F65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35EEDE-7249-49D4-94C0-74CB70F55011}" type="pres">
      <dgm:prSet presAssocID="{1AA90C3B-0A76-4BAF-BAAA-0033A715AAEE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ED71EA-12D6-4114-A7FB-529DDA055C65}" type="pres">
      <dgm:prSet presAssocID="{A9D6E96D-1B88-41B4-99C2-FCA987A62343}" presName="sp" presStyleCnt="0"/>
      <dgm:spPr/>
    </dgm:pt>
    <dgm:pt modelId="{3016DE1E-CC0C-4FF5-9F23-1604B9C94B19}" type="pres">
      <dgm:prSet presAssocID="{8F219A94-8302-497F-835F-E8F5084BA5F5}" presName="arrowAndChildren" presStyleCnt="0"/>
      <dgm:spPr/>
    </dgm:pt>
    <dgm:pt modelId="{B5445A0C-6B0E-42EC-BD7B-95ED6438B508}" type="pres">
      <dgm:prSet presAssocID="{8F219A94-8302-497F-835F-E8F5084BA5F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5942AA55-71ED-4C70-A7DB-8DEE498C87B8}" type="pres">
      <dgm:prSet presAssocID="{8F219A94-8302-497F-835F-E8F5084BA5F5}" presName="arrow" presStyleLbl="node1" presStyleIdx="2" presStyleCnt="3"/>
      <dgm:spPr/>
      <dgm:t>
        <a:bodyPr/>
        <a:lstStyle/>
        <a:p>
          <a:endParaRPr lang="zh-CN" altLang="en-US"/>
        </a:p>
      </dgm:t>
    </dgm:pt>
    <dgm:pt modelId="{7E331DF3-EDF9-4C1C-ACB1-E6041E65FF7E}" type="pres">
      <dgm:prSet presAssocID="{8F219A94-8302-497F-835F-E8F5084BA5F5}" presName="descendantArrow" presStyleCnt="0"/>
      <dgm:spPr/>
    </dgm:pt>
    <dgm:pt modelId="{5D100E94-79E8-4427-8F45-0277E2AABACA}" type="pres">
      <dgm:prSet presAssocID="{87BF4F17-CFC0-4125-8643-83ABDD5094D3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4860C-36E4-453A-AA52-CA6CED239BDE}" type="pres">
      <dgm:prSet presAssocID="{D982E23E-B476-4EDA-873B-6CE11479057C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EC5FFD-E59E-4B52-92A5-35D8CB221E75}" type="presOf" srcId="{1BF38994-4098-48EF-97AF-92ADEC451ED1}" destId="{AF084B9E-D5A9-4315-9AF7-2A6684F1D92A}" srcOrd="0" destOrd="0" presId="urn:microsoft.com/office/officeart/2005/8/layout/process4"/>
    <dgm:cxn modelId="{33716C5C-F7DC-46BE-A677-6B9CF0E57D08}" type="presOf" srcId="{8F219A94-8302-497F-835F-E8F5084BA5F5}" destId="{B5445A0C-6B0E-42EC-BD7B-95ED6438B508}" srcOrd="0" destOrd="0" presId="urn:microsoft.com/office/officeart/2005/8/layout/process4"/>
    <dgm:cxn modelId="{C561226F-EF6B-438A-B921-80B1AEE549D3}" srcId="{1BF38994-4098-48EF-97AF-92ADEC451ED1}" destId="{D5639B11-AF5F-4E5C-8730-69A9FFCAD4D5}" srcOrd="1" destOrd="0" parTransId="{E225FE23-DD7D-4DCE-992B-9D0D4EE9C72E}" sibTransId="{DE159AAE-7C80-419E-BA2C-C9C44AFD2350}"/>
    <dgm:cxn modelId="{5BC70FA8-A7DA-4D50-8DC6-FF4EA806281E}" srcId="{1BF38994-4098-48EF-97AF-92ADEC451ED1}" destId="{8F219A94-8302-497F-835F-E8F5084BA5F5}" srcOrd="0" destOrd="0" parTransId="{01F9854E-847D-40D8-A967-527B8FF3BDD6}" sibTransId="{A9D6E96D-1B88-41B4-99C2-FCA987A62343}"/>
    <dgm:cxn modelId="{115501DE-9E35-4773-AF22-0F76CC4F552F}" type="presOf" srcId="{8F219A94-8302-497F-835F-E8F5084BA5F5}" destId="{5942AA55-71ED-4C70-A7DB-8DEE498C87B8}" srcOrd="1" destOrd="0" presId="urn:microsoft.com/office/officeart/2005/8/layout/process4"/>
    <dgm:cxn modelId="{2607FB3E-3BE4-4A28-9CA1-CFF63A5B7A37}" srcId="{1BF38994-4098-48EF-97AF-92ADEC451ED1}" destId="{D5D43596-B014-46E4-8615-8BEDA542583A}" srcOrd="2" destOrd="0" parTransId="{4D416A12-4439-45C0-A3EE-E58A8CDDFAC4}" sibTransId="{E4411B58-DE43-4996-846D-DF40CD89E61E}"/>
    <dgm:cxn modelId="{25FC6F0A-9C1C-48F7-8944-29D05963CB58}" srcId="{D5639B11-AF5F-4E5C-8730-69A9FFCAD4D5}" destId="{1AA90C3B-0A76-4BAF-BAAA-0033A715AAEE}" srcOrd="1" destOrd="0" parTransId="{168262AB-FD5F-4B23-B634-E1B48F6253D4}" sibTransId="{FDDA5D7E-5F18-4379-BAB1-612E15E43AE3}"/>
    <dgm:cxn modelId="{4794A6AF-34EF-4B48-86F1-868F457504BC}" srcId="{8F219A94-8302-497F-835F-E8F5084BA5F5}" destId="{87BF4F17-CFC0-4125-8643-83ABDD5094D3}" srcOrd="0" destOrd="0" parTransId="{C1318196-11A1-4FC5-9635-A61A5D90D311}" sibTransId="{DFC37B18-98E7-4F5F-9268-DB29956FB0D2}"/>
    <dgm:cxn modelId="{913A2780-DED9-4AE5-ACD3-286A9D4D2F49}" type="presOf" srcId="{1AA90C3B-0A76-4BAF-BAAA-0033A715AAEE}" destId="{8535EEDE-7249-49D4-94C0-74CB70F55011}" srcOrd="0" destOrd="0" presId="urn:microsoft.com/office/officeart/2005/8/layout/process4"/>
    <dgm:cxn modelId="{145521B1-26EB-4F62-8211-14E9E72703A2}" type="presOf" srcId="{9BBB74E8-2D7C-49E1-9068-4EA456B251AC}" destId="{6AD05781-91ED-4D1E-974F-CB9362C10AEC}" srcOrd="0" destOrd="0" presId="urn:microsoft.com/office/officeart/2005/8/layout/process4"/>
    <dgm:cxn modelId="{C95240D5-888E-476D-AC97-BD4A13BA7EEB}" type="presOf" srcId="{97291C74-AA79-4A0C-AD56-C9CD13790F65}" destId="{3376F479-6298-41A4-BED3-E7597F378FEF}" srcOrd="0" destOrd="0" presId="urn:microsoft.com/office/officeart/2005/8/layout/process4"/>
    <dgm:cxn modelId="{0706AD79-C976-4D3C-9B20-82A3AB2D9169}" type="presOf" srcId="{D5D43596-B014-46E4-8615-8BEDA542583A}" destId="{2A30A385-A859-46C1-B050-3C36EBA3E8A5}" srcOrd="1" destOrd="0" presId="urn:microsoft.com/office/officeart/2005/8/layout/process4"/>
    <dgm:cxn modelId="{05768805-4495-4E21-9ED6-EF0A73A13BA5}" srcId="{D5D43596-B014-46E4-8615-8BEDA542583A}" destId="{9BBB74E8-2D7C-49E1-9068-4EA456B251AC}" srcOrd="1" destOrd="0" parTransId="{7F994427-A190-4636-82C2-4EDDD8233C2C}" sibTransId="{E870C45B-A0E2-458B-BE8A-D2349EB42DCE}"/>
    <dgm:cxn modelId="{582454E7-5B71-4A4B-B9FC-75EBF02D5CF7}" type="presOf" srcId="{D982E23E-B476-4EDA-873B-6CE11479057C}" destId="{D6A4860C-36E4-453A-AA52-CA6CED239BDE}" srcOrd="0" destOrd="0" presId="urn:microsoft.com/office/officeart/2005/8/layout/process4"/>
    <dgm:cxn modelId="{BEC42D42-AB84-4E03-9074-8B84726CE495}" type="presOf" srcId="{6D60849C-8620-4677-9B7B-6EFE92732961}" destId="{D44FFE9C-7FBC-4433-BA51-FAB91F17EECD}" srcOrd="0" destOrd="0" presId="urn:microsoft.com/office/officeart/2005/8/layout/process4"/>
    <dgm:cxn modelId="{F9F5A9FD-E60A-4B45-8ABF-CCF0E80ECB8B}" type="presOf" srcId="{D5639B11-AF5F-4E5C-8730-69A9FFCAD4D5}" destId="{1043A354-4E39-4DCA-B3CD-FF4C40790A09}" srcOrd="1" destOrd="0" presId="urn:microsoft.com/office/officeart/2005/8/layout/process4"/>
    <dgm:cxn modelId="{01676C9D-0D16-4840-A9DC-919F7844AB3C}" type="presOf" srcId="{87BF4F17-CFC0-4125-8643-83ABDD5094D3}" destId="{5D100E94-79E8-4427-8F45-0277E2AABACA}" srcOrd="0" destOrd="0" presId="urn:microsoft.com/office/officeart/2005/8/layout/process4"/>
    <dgm:cxn modelId="{E286A1DD-466D-4782-B493-7AF47A7DF70B}" type="presOf" srcId="{D5D43596-B014-46E4-8615-8BEDA542583A}" destId="{D7111D92-1F43-4966-BCC6-01EE137E3ABE}" srcOrd="0" destOrd="0" presId="urn:microsoft.com/office/officeart/2005/8/layout/process4"/>
    <dgm:cxn modelId="{AAD7D5D4-F469-4EC2-8B1A-32E840735CFE}" srcId="{D5639B11-AF5F-4E5C-8730-69A9FFCAD4D5}" destId="{97291C74-AA79-4A0C-AD56-C9CD13790F65}" srcOrd="0" destOrd="0" parTransId="{E7CF82E5-3BAC-4D54-B55A-CB37633B4F8E}" sibTransId="{7F309209-A87D-42E6-AA61-B090A79B0AFB}"/>
    <dgm:cxn modelId="{1E18B7B8-E55C-438F-906A-C0B7ABB97B95}" type="presOf" srcId="{D5639B11-AF5F-4E5C-8730-69A9FFCAD4D5}" destId="{D3CB7226-F006-4B76-A78B-B4641012CF4B}" srcOrd="0" destOrd="0" presId="urn:microsoft.com/office/officeart/2005/8/layout/process4"/>
    <dgm:cxn modelId="{6BC45274-3D0E-4E63-A6F8-20B0214FD394}" srcId="{8F219A94-8302-497F-835F-E8F5084BA5F5}" destId="{D982E23E-B476-4EDA-873B-6CE11479057C}" srcOrd="1" destOrd="0" parTransId="{B28C393A-2529-49F9-AFE0-09E62BA0EC96}" sibTransId="{D9B7E070-514F-4E44-B4AE-4D438704E3C0}"/>
    <dgm:cxn modelId="{A919FCA0-EC65-46CB-9B0D-47ADDE8B192C}" srcId="{D5D43596-B014-46E4-8615-8BEDA542583A}" destId="{6D60849C-8620-4677-9B7B-6EFE92732961}" srcOrd="0" destOrd="0" parTransId="{0B034832-06E4-4427-8E64-250DC0804AC1}" sibTransId="{439A8F62-998F-4DAF-AB47-1F7203D09C05}"/>
    <dgm:cxn modelId="{B80CC9AB-4D28-4FD2-B4EE-2B155500DA8A}" type="presParOf" srcId="{AF084B9E-D5A9-4315-9AF7-2A6684F1D92A}" destId="{2A9888ED-9FC0-4E78-903E-BCE3CAAA760A}" srcOrd="0" destOrd="0" presId="urn:microsoft.com/office/officeart/2005/8/layout/process4"/>
    <dgm:cxn modelId="{C321EB8F-A396-4075-9542-888ABB9094C1}" type="presParOf" srcId="{2A9888ED-9FC0-4E78-903E-BCE3CAAA760A}" destId="{D7111D92-1F43-4966-BCC6-01EE137E3ABE}" srcOrd="0" destOrd="0" presId="urn:microsoft.com/office/officeart/2005/8/layout/process4"/>
    <dgm:cxn modelId="{814A6B12-FB9E-42C0-9804-B7EAFE0EB2BE}" type="presParOf" srcId="{2A9888ED-9FC0-4E78-903E-BCE3CAAA760A}" destId="{2A30A385-A859-46C1-B050-3C36EBA3E8A5}" srcOrd="1" destOrd="0" presId="urn:microsoft.com/office/officeart/2005/8/layout/process4"/>
    <dgm:cxn modelId="{BFF86247-90BE-412A-891B-E262E3EA3DCC}" type="presParOf" srcId="{2A9888ED-9FC0-4E78-903E-BCE3CAAA760A}" destId="{6B560329-0B71-413A-94AD-07283806B067}" srcOrd="2" destOrd="0" presId="urn:microsoft.com/office/officeart/2005/8/layout/process4"/>
    <dgm:cxn modelId="{CB534FF7-F7D2-45D7-8A98-4F97F476AC48}" type="presParOf" srcId="{6B560329-0B71-413A-94AD-07283806B067}" destId="{D44FFE9C-7FBC-4433-BA51-FAB91F17EECD}" srcOrd="0" destOrd="0" presId="urn:microsoft.com/office/officeart/2005/8/layout/process4"/>
    <dgm:cxn modelId="{B98FC562-C6CC-4477-9A61-BDBC9C85082F}" type="presParOf" srcId="{6B560329-0B71-413A-94AD-07283806B067}" destId="{6AD05781-91ED-4D1E-974F-CB9362C10AEC}" srcOrd="1" destOrd="0" presId="urn:microsoft.com/office/officeart/2005/8/layout/process4"/>
    <dgm:cxn modelId="{8AB80019-886D-4BC3-8F78-2014638EA7E5}" type="presParOf" srcId="{AF084B9E-D5A9-4315-9AF7-2A6684F1D92A}" destId="{B0E0F361-27B3-42B1-9E06-E7D2BFD818B3}" srcOrd="1" destOrd="0" presId="urn:microsoft.com/office/officeart/2005/8/layout/process4"/>
    <dgm:cxn modelId="{314DE7BC-BAF2-4E69-B8E6-304B7C1CFE2F}" type="presParOf" srcId="{AF084B9E-D5A9-4315-9AF7-2A6684F1D92A}" destId="{0F13986C-C923-4DA7-8210-24588450403D}" srcOrd="2" destOrd="0" presId="urn:microsoft.com/office/officeart/2005/8/layout/process4"/>
    <dgm:cxn modelId="{9687B361-FF21-4456-853A-572FB96A983E}" type="presParOf" srcId="{0F13986C-C923-4DA7-8210-24588450403D}" destId="{D3CB7226-F006-4B76-A78B-B4641012CF4B}" srcOrd="0" destOrd="0" presId="urn:microsoft.com/office/officeart/2005/8/layout/process4"/>
    <dgm:cxn modelId="{4ABBBBD8-2912-4ECE-9740-419FBB9F3F83}" type="presParOf" srcId="{0F13986C-C923-4DA7-8210-24588450403D}" destId="{1043A354-4E39-4DCA-B3CD-FF4C40790A09}" srcOrd="1" destOrd="0" presId="urn:microsoft.com/office/officeart/2005/8/layout/process4"/>
    <dgm:cxn modelId="{D1523B78-54ED-4DCF-9E07-92C9A233065B}" type="presParOf" srcId="{0F13986C-C923-4DA7-8210-24588450403D}" destId="{2975F91D-E2D8-4A0A-9849-F0B8CAF1A321}" srcOrd="2" destOrd="0" presId="urn:microsoft.com/office/officeart/2005/8/layout/process4"/>
    <dgm:cxn modelId="{73C6B72B-721E-4817-8C96-6CD8E9267FE8}" type="presParOf" srcId="{2975F91D-E2D8-4A0A-9849-F0B8CAF1A321}" destId="{3376F479-6298-41A4-BED3-E7597F378FEF}" srcOrd="0" destOrd="0" presId="urn:microsoft.com/office/officeart/2005/8/layout/process4"/>
    <dgm:cxn modelId="{8C4D3F9E-34E7-4948-A601-E4ECA6630944}" type="presParOf" srcId="{2975F91D-E2D8-4A0A-9849-F0B8CAF1A321}" destId="{8535EEDE-7249-49D4-94C0-74CB70F55011}" srcOrd="1" destOrd="0" presId="urn:microsoft.com/office/officeart/2005/8/layout/process4"/>
    <dgm:cxn modelId="{D5430F1D-E170-40C3-A887-1CFA2C93416D}" type="presParOf" srcId="{AF084B9E-D5A9-4315-9AF7-2A6684F1D92A}" destId="{E4ED71EA-12D6-4114-A7FB-529DDA055C65}" srcOrd="3" destOrd="0" presId="urn:microsoft.com/office/officeart/2005/8/layout/process4"/>
    <dgm:cxn modelId="{9FC9C005-8D1C-498C-8339-3A4382EF8B1A}" type="presParOf" srcId="{AF084B9E-D5A9-4315-9AF7-2A6684F1D92A}" destId="{3016DE1E-CC0C-4FF5-9F23-1604B9C94B19}" srcOrd="4" destOrd="0" presId="urn:microsoft.com/office/officeart/2005/8/layout/process4"/>
    <dgm:cxn modelId="{016C263E-4BEF-4D41-884B-9310105F6D32}" type="presParOf" srcId="{3016DE1E-CC0C-4FF5-9F23-1604B9C94B19}" destId="{B5445A0C-6B0E-42EC-BD7B-95ED6438B508}" srcOrd="0" destOrd="0" presId="urn:microsoft.com/office/officeart/2005/8/layout/process4"/>
    <dgm:cxn modelId="{DADF0325-44C3-4A89-A9AC-EA0BEAFAE5C0}" type="presParOf" srcId="{3016DE1E-CC0C-4FF5-9F23-1604B9C94B19}" destId="{5942AA55-71ED-4C70-A7DB-8DEE498C87B8}" srcOrd="1" destOrd="0" presId="urn:microsoft.com/office/officeart/2005/8/layout/process4"/>
    <dgm:cxn modelId="{731C0D74-630D-4081-8396-CF9592008975}" type="presParOf" srcId="{3016DE1E-CC0C-4FF5-9F23-1604B9C94B19}" destId="{7E331DF3-EDF9-4C1C-ACB1-E6041E65FF7E}" srcOrd="2" destOrd="0" presId="urn:microsoft.com/office/officeart/2005/8/layout/process4"/>
    <dgm:cxn modelId="{98787533-713E-4DE8-9821-DB93C4E7B533}" type="presParOf" srcId="{7E331DF3-EDF9-4C1C-ACB1-E6041E65FF7E}" destId="{5D100E94-79E8-4427-8F45-0277E2AABACA}" srcOrd="0" destOrd="0" presId="urn:microsoft.com/office/officeart/2005/8/layout/process4"/>
    <dgm:cxn modelId="{FBF70E8A-4119-41C4-8108-A29DF75008BB}" type="presParOf" srcId="{7E331DF3-EDF9-4C1C-ACB1-E6041E65FF7E}" destId="{D6A4860C-36E4-453A-AA52-CA6CED239BD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3968534" y="-1661451"/>
          <a:ext cx="528802" cy="39839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/>
            <a:t>推模式：</a:t>
          </a:r>
          <a:r>
            <a:rPr lang="en-US" altLang="zh-CN" sz="900" kern="1200"/>
            <a:t>Consumer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/>
            <a:t>依赖拉模式实现</a:t>
          </a:r>
        </a:p>
      </dsp:txBody>
      <dsp:txXfrm rot="-5400000">
        <a:off x="2240966" y="91931"/>
        <a:ext cx="3958125" cy="477174"/>
      </dsp:txXfrm>
    </dsp:sp>
    <dsp:sp modelId="{96BE2B31-D87C-43E1-BE64-4C27B13F4AA4}">
      <dsp:nvSpPr>
        <dsp:cNvPr id="0" name=""/>
        <dsp:cNvSpPr/>
      </dsp:nvSpPr>
      <dsp:spPr>
        <a:xfrm>
          <a:off x="0" y="16"/>
          <a:ext cx="2240965" cy="661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/>
            <a:t>DefaultMQPushConsumer</a:t>
          </a:r>
        </a:p>
      </dsp:txBody>
      <dsp:txXfrm>
        <a:off x="32268" y="32284"/>
        <a:ext cx="2176429" cy="596467"/>
      </dsp:txXfrm>
    </dsp:sp>
    <dsp:sp modelId="{6EB2A58E-CA03-4F76-94B6-D8FE50231963}">
      <dsp:nvSpPr>
        <dsp:cNvPr id="0" name=""/>
        <dsp:cNvSpPr/>
      </dsp:nvSpPr>
      <dsp:spPr>
        <a:xfrm rot="5400000">
          <a:off x="3968534" y="-967397"/>
          <a:ext cx="528802" cy="39839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/>
            <a:t>拉模式：</a:t>
          </a:r>
          <a:r>
            <a:rPr lang="en-US" altLang="zh-CN" sz="900" kern="1200"/>
            <a:t>Consumer</a:t>
          </a:r>
          <a:r>
            <a:rPr lang="zh-CN" altLang="en-US" sz="900" kern="1200"/>
            <a:t>定时拉取消息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/>
            <a:t>拉取间隔短则空请求多，拉取间隔长，实时性不高</a:t>
          </a:r>
          <a:endParaRPr lang="en-US" altLang="zh-CN" sz="900" kern="1200"/>
        </a:p>
      </dsp:txBody>
      <dsp:txXfrm rot="-5400000">
        <a:off x="2240966" y="785985"/>
        <a:ext cx="3958125" cy="477174"/>
      </dsp:txXfrm>
    </dsp:sp>
    <dsp:sp modelId="{EBD335B5-8308-49CB-9630-99D852747B1F}">
      <dsp:nvSpPr>
        <dsp:cNvPr id="0" name=""/>
        <dsp:cNvSpPr/>
      </dsp:nvSpPr>
      <dsp:spPr>
        <a:xfrm>
          <a:off x="0" y="694070"/>
          <a:ext cx="2240965" cy="661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/>
            <a:t>DefaultLitePullConsumer</a:t>
          </a:r>
        </a:p>
      </dsp:txBody>
      <dsp:txXfrm>
        <a:off x="32268" y="726338"/>
        <a:ext cx="2176429" cy="596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8F3AD-4617-4145-A82D-B8A1F640D094}">
      <dsp:nvSpPr>
        <dsp:cNvPr id="0" name=""/>
        <dsp:cNvSpPr/>
      </dsp:nvSpPr>
      <dsp:spPr>
        <a:xfrm rot="5400000">
          <a:off x="6499339" y="-2633412"/>
          <a:ext cx="1085548" cy="66278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描述：全是</a:t>
          </a:r>
          <a:r>
            <a:rPr lang="en-US" altLang="zh-CN" sz="1400" kern="1200"/>
            <a:t>master</a:t>
          </a:r>
          <a:r>
            <a:rPr lang="zh-CN" altLang="en-US" sz="1400" kern="1200"/>
            <a:t>，无</a:t>
          </a:r>
          <a:r>
            <a:rPr lang="en-US" altLang="zh-CN" sz="1400" kern="1200"/>
            <a:t>slave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优点：简单、性能最高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缺点：单机宕机后该机消息不可用</a:t>
          </a:r>
        </a:p>
      </dsp:txBody>
      <dsp:txXfrm rot="-5400000">
        <a:off x="3728178" y="190741"/>
        <a:ext cx="6574879" cy="979564"/>
      </dsp:txXfrm>
    </dsp:sp>
    <dsp:sp modelId="{69CA6C6E-B063-4846-AE3D-AA6B3334AC55}">
      <dsp:nvSpPr>
        <dsp:cNvPr id="0" name=""/>
        <dsp:cNvSpPr/>
      </dsp:nvSpPr>
      <dsp:spPr>
        <a:xfrm>
          <a:off x="0" y="2055"/>
          <a:ext cx="3728177" cy="1356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多</a:t>
          </a:r>
          <a:r>
            <a:rPr lang="en-US" altLang="zh-CN" sz="2400" kern="1200"/>
            <a:t>master</a:t>
          </a:r>
          <a:endParaRPr lang="zh-CN" altLang="en-US" sz="2400" kern="1200"/>
        </a:p>
      </dsp:txBody>
      <dsp:txXfrm>
        <a:off x="66240" y="68295"/>
        <a:ext cx="3595697" cy="1224455"/>
      </dsp:txXfrm>
    </dsp:sp>
    <dsp:sp modelId="{CFABF310-E779-4D62-A872-8BE2E145A766}">
      <dsp:nvSpPr>
        <dsp:cNvPr id="0" name=""/>
        <dsp:cNvSpPr/>
      </dsp:nvSpPr>
      <dsp:spPr>
        <a:xfrm rot="5400000">
          <a:off x="6499339" y="-1208630"/>
          <a:ext cx="1085548" cy="66278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描述：每个</a:t>
          </a:r>
          <a:r>
            <a:rPr lang="en-US" altLang="zh-CN" sz="1400" kern="1200"/>
            <a:t>master</a:t>
          </a:r>
          <a:r>
            <a:rPr lang="zh-CN" altLang="en-US" sz="1400" kern="1200"/>
            <a:t>有多个</a:t>
          </a:r>
          <a:r>
            <a:rPr lang="en-US" altLang="zh-CN" sz="1400" kern="1200"/>
            <a:t>slave</a:t>
          </a:r>
          <a:r>
            <a:rPr lang="zh-CN" altLang="en-US" sz="1400" kern="1200"/>
            <a:t>，消息写入</a:t>
          </a:r>
          <a:r>
            <a:rPr lang="en-US" altLang="zh-CN" sz="1400" kern="1200"/>
            <a:t>master</a:t>
          </a:r>
          <a:r>
            <a:rPr lang="zh-CN" altLang="en-US" sz="1400" kern="1200"/>
            <a:t>即向</a:t>
          </a:r>
          <a:r>
            <a:rPr lang="en-US" altLang="zh-CN" sz="1400" kern="1200"/>
            <a:t>Producer</a:t>
          </a:r>
          <a:r>
            <a:rPr lang="zh-CN" altLang="en-US" sz="1400" kern="1200"/>
            <a:t>返</a:t>
          </a:r>
          <a:r>
            <a:rPr lang="en-US" altLang="zh-CN" sz="1400" kern="1200"/>
            <a:t>ACK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优点：</a:t>
          </a:r>
          <a:r>
            <a:rPr lang="en-US" altLang="zh-CN" sz="1400" kern="1200"/>
            <a:t>master</a:t>
          </a:r>
          <a:r>
            <a:rPr lang="zh-CN" altLang="en-US" sz="1400" kern="1200"/>
            <a:t>挂了，还能从</a:t>
          </a:r>
          <a:r>
            <a:rPr lang="en-US" altLang="zh-CN" sz="1400" kern="1200"/>
            <a:t>slave</a:t>
          </a:r>
          <a:r>
            <a:rPr lang="zh-CN" altLang="en-US" sz="1400" kern="1200"/>
            <a:t>读，消息丢失少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缺点：</a:t>
          </a:r>
          <a:r>
            <a:rPr lang="en-US" altLang="zh-CN" sz="1400" kern="1200"/>
            <a:t>master</a:t>
          </a:r>
          <a:r>
            <a:rPr lang="zh-CN" altLang="en-US" sz="1400" kern="1200"/>
            <a:t>挂了，其对应的</a:t>
          </a:r>
          <a:r>
            <a:rPr lang="en-US" altLang="zh-CN" sz="1400" kern="1200"/>
            <a:t>slave</a:t>
          </a:r>
          <a:r>
            <a:rPr lang="zh-CN" altLang="en-US" sz="1400" kern="1200"/>
            <a:t>是不能写入的，影响写入吞吐量</a:t>
          </a:r>
        </a:p>
      </dsp:txBody>
      <dsp:txXfrm rot="-5400000">
        <a:off x="3728178" y="1615523"/>
        <a:ext cx="6574879" cy="979564"/>
      </dsp:txXfrm>
    </dsp:sp>
    <dsp:sp modelId="{13E43D49-2F0C-4E47-B270-E346B6E6661F}">
      <dsp:nvSpPr>
        <dsp:cNvPr id="0" name=""/>
        <dsp:cNvSpPr/>
      </dsp:nvSpPr>
      <dsp:spPr>
        <a:xfrm>
          <a:off x="0" y="1426837"/>
          <a:ext cx="3728177" cy="1356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主从异步复制</a:t>
          </a:r>
        </a:p>
      </dsp:txBody>
      <dsp:txXfrm>
        <a:off x="66240" y="1493077"/>
        <a:ext cx="3595697" cy="1224455"/>
      </dsp:txXfrm>
    </dsp:sp>
    <dsp:sp modelId="{33D29516-AE33-45FB-8B01-FCEDF201893C}">
      <dsp:nvSpPr>
        <dsp:cNvPr id="0" name=""/>
        <dsp:cNvSpPr/>
      </dsp:nvSpPr>
      <dsp:spPr>
        <a:xfrm rot="5400000">
          <a:off x="6499339" y="216151"/>
          <a:ext cx="1085548" cy="66278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描述：每个</a:t>
          </a:r>
          <a:r>
            <a:rPr lang="en-US" altLang="zh-CN" sz="1400" kern="1200"/>
            <a:t>master</a:t>
          </a:r>
          <a:r>
            <a:rPr lang="zh-CN" altLang="en-US" sz="1400" kern="1200"/>
            <a:t>有多个</a:t>
          </a:r>
          <a:r>
            <a:rPr lang="en-US" altLang="zh-CN" sz="1400" kern="1200"/>
            <a:t>slave</a:t>
          </a:r>
          <a:r>
            <a:rPr lang="zh-CN" altLang="en-US" sz="1400" kern="1200"/>
            <a:t>，消息写入</a:t>
          </a:r>
          <a:r>
            <a:rPr lang="en-US" altLang="zh-CN" sz="1400" kern="1200"/>
            <a:t>master</a:t>
          </a:r>
          <a:r>
            <a:rPr lang="zh-CN" altLang="en-US" sz="1400" kern="1200"/>
            <a:t>和</a:t>
          </a:r>
          <a:r>
            <a:rPr lang="en-US" altLang="zh-CN" sz="1400" kern="1200"/>
            <a:t>slave</a:t>
          </a:r>
          <a:r>
            <a:rPr lang="zh-CN" altLang="en-US" sz="1400" kern="1200"/>
            <a:t>后再向</a:t>
          </a:r>
          <a:r>
            <a:rPr lang="en-US" altLang="zh-CN" sz="1400" kern="1200"/>
            <a:t>Producer</a:t>
          </a:r>
          <a:r>
            <a:rPr lang="zh-CN" altLang="en-US" sz="1400" kern="1200"/>
            <a:t>返</a:t>
          </a:r>
          <a:r>
            <a:rPr lang="en-US" altLang="zh-CN" sz="1400" kern="1200"/>
            <a:t>ACK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优点：</a:t>
          </a:r>
          <a:r>
            <a:rPr lang="en-US" altLang="zh-CN" sz="1400" kern="1200"/>
            <a:t>master</a:t>
          </a:r>
          <a:r>
            <a:rPr lang="zh-CN" altLang="en-US" sz="1400" kern="1200"/>
            <a:t>挂了，消息不丢失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/>
            <a:t>缺点：性能低于前者</a:t>
          </a:r>
          <a:r>
            <a:rPr lang="en-US" altLang="zh-CN" sz="1400" kern="1200"/>
            <a:t>10%</a:t>
          </a:r>
          <a:r>
            <a:rPr lang="zh-CN" altLang="en-US" sz="1400" kern="1200"/>
            <a:t>，消息</a:t>
          </a:r>
          <a:r>
            <a:rPr lang="en-US" altLang="zh-CN" sz="1400" kern="1200"/>
            <a:t>RT</a:t>
          </a:r>
          <a:r>
            <a:rPr lang="zh-CN" altLang="en-US" sz="1400" kern="1200"/>
            <a:t>略长</a:t>
          </a:r>
        </a:p>
      </dsp:txBody>
      <dsp:txXfrm rot="-5400000">
        <a:off x="3728178" y="3040304"/>
        <a:ext cx="6574879" cy="979564"/>
      </dsp:txXfrm>
    </dsp:sp>
    <dsp:sp modelId="{46F06684-5429-4D5A-90A6-96E963602906}">
      <dsp:nvSpPr>
        <dsp:cNvPr id="0" name=""/>
        <dsp:cNvSpPr/>
      </dsp:nvSpPr>
      <dsp:spPr>
        <a:xfrm>
          <a:off x="0" y="2851619"/>
          <a:ext cx="3728177" cy="1356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主从同步双写</a:t>
          </a:r>
        </a:p>
      </dsp:txBody>
      <dsp:txXfrm>
        <a:off x="66240" y="2917859"/>
        <a:ext cx="3595697" cy="1224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0A385-A859-46C1-B050-3C36EBA3E8A5}">
      <dsp:nvSpPr>
        <dsp:cNvPr id="0" name=""/>
        <dsp:cNvSpPr/>
      </dsp:nvSpPr>
      <dsp:spPr>
        <a:xfrm>
          <a:off x="0" y="4056515"/>
          <a:ext cx="10852237" cy="1331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/>
            <a:t>单向发送</a:t>
          </a:r>
        </a:p>
      </dsp:txBody>
      <dsp:txXfrm>
        <a:off x="0" y="4056515"/>
        <a:ext cx="10852237" cy="718977"/>
      </dsp:txXfrm>
    </dsp:sp>
    <dsp:sp modelId="{D44FFE9C-7FBC-4433-BA51-FAB91F17EECD}">
      <dsp:nvSpPr>
        <dsp:cNvPr id="0" name=""/>
        <dsp:cNvSpPr/>
      </dsp:nvSpPr>
      <dsp:spPr>
        <a:xfrm>
          <a:off x="0" y="4748863"/>
          <a:ext cx="5426118" cy="6124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/>
            <a:t>Producer</a:t>
          </a:r>
          <a:r>
            <a:rPr lang="zh-CN" altLang="en-US" sz="1400" kern="1200"/>
            <a:t>发了消息，不等待不处理</a:t>
          </a:r>
          <a:r>
            <a:rPr lang="en-US" altLang="zh-CN" sz="1400" kern="1200"/>
            <a:t>ACK</a:t>
          </a:r>
          <a:r>
            <a:rPr lang="zh-CN" altLang="en-US" sz="1400" kern="1200"/>
            <a:t>，且</a:t>
          </a:r>
          <a:r>
            <a:rPr lang="en-US" altLang="zh-CN" sz="1400" kern="1200"/>
            <a:t>broker</a:t>
          </a:r>
          <a:r>
            <a:rPr lang="zh-CN" altLang="en-US" sz="1400" kern="1200"/>
            <a:t>不会返</a:t>
          </a:r>
          <a:r>
            <a:rPr lang="en-US" altLang="zh-CN" sz="1400" kern="1200"/>
            <a:t>ACK</a:t>
          </a:r>
          <a:endParaRPr lang="zh-CN" altLang="en-US" sz="1400" kern="1200"/>
        </a:p>
      </dsp:txBody>
      <dsp:txXfrm>
        <a:off x="0" y="4748863"/>
        <a:ext cx="5426118" cy="612461"/>
      </dsp:txXfrm>
    </dsp:sp>
    <dsp:sp modelId="{6AD05781-91ED-4D1E-974F-CB9362C10AEC}">
      <dsp:nvSpPr>
        <dsp:cNvPr id="0" name=""/>
        <dsp:cNvSpPr/>
      </dsp:nvSpPr>
      <dsp:spPr>
        <a:xfrm>
          <a:off x="5426118" y="4748863"/>
          <a:ext cx="5426118" cy="6124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/>
            <a:t>特点：可靠性最差，效率最高</a:t>
          </a:r>
        </a:p>
      </dsp:txBody>
      <dsp:txXfrm>
        <a:off x="5426118" y="4748863"/>
        <a:ext cx="5426118" cy="612461"/>
      </dsp:txXfrm>
    </dsp:sp>
    <dsp:sp modelId="{1043A354-4E39-4DCA-B3CD-FF4C40790A09}">
      <dsp:nvSpPr>
        <dsp:cNvPr id="0" name=""/>
        <dsp:cNvSpPr/>
      </dsp:nvSpPr>
      <dsp:spPr>
        <a:xfrm rot="10800000">
          <a:off x="0" y="2028734"/>
          <a:ext cx="10852237" cy="204775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/>
            <a:t>异步发送</a:t>
          </a:r>
        </a:p>
      </dsp:txBody>
      <dsp:txXfrm rot="-10800000">
        <a:off x="0" y="2028734"/>
        <a:ext cx="10852237" cy="718761"/>
      </dsp:txXfrm>
    </dsp:sp>
    <dsp:sp modelId="{3376F479-6298-41A4-BED3-E7597F378FEF}">
      <dsp:nvSpPr>
        <dsp:cNvPr id="0" name=""/>
        <dsp:cNvSpPr/>
      </dsp:nvSpPr>
      <dsp:spPr>
        <a:xfrm>
          <a:off x="0" y="2747495"/>
          <a:ext cx="5426118" cy="612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/>
            <a:t>描述：</a:t>
          </a:r>
          <a:r>
            <a:rPr lang="en-US" altLang="zh-CN" sz="1400" kern="1200"/>
            <a:t>Producer</a:t>
          </a:r>
          <a:r>
            <a:rPr lang="zh-CN" altLang="en-US" sz="1400" kern="1200"/>
            <a:t>发送消息不会等待</a:t>
          </a:r>
          <a:r>
            <a:rPr lang="en-US" altLang="zh-CN" sz="1400" kern="1200"/>
            <a:t>ACK</a:t>
          </a:r>
          <a:r>
            <a:rPr lang="zh-CN" altLang="en-US" sz="1400" kern="1200"/>
            <a:t>，而是注册</a:t>
          </a:r>
          <a:r>
            <a:rPr lang="en-US" altLang="zh-CN" sz="1400" kern="1200"/>
            <a:t>1</a:t>
          </a:r>
          <a:r>
            <a:rPr lang="zh-CN" altLang="en-US" sz="1400" kern="1200"/>
            <a:t>个回调函数</a:t>
          </a:r>
        </a:p>
      </dsp:txBody>
      <dsp:txXfrm>
        <a:off x="0" y="2747495"/>
        <a:ext cx="5426118" cy="612278"/>
      </dsp:txXfrm>
    </dsp:sp>
    <dsp:sp modelId="{8535EEDE-7249-49D4-94C0-74CB70F55011}">
      <dsp:nvSpPr>
        <dsp:cNvPr id="0" name=""/>
        <dsp:cNvSpPr/>
      </dsp:nvSpPr>
      <dsp:spPr>
        <a:xfrm>
          <a:off x="5426118" y="2747495"/>
          <a:ext cx="5426118" cy="612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/>
            <a:t>特点：可靠性高，效率高</a:t>
          </a:r>
        </a:p>
      </dsp:txBody>
      <dsp:txXfrm>
        <a:off x="5426118" y="2747495"/>
        <a:ext cx="5426118" cy="612278"/>
      </dsp:txXfrm>
    </dsp:sp>
    <dsp:sp modelId="{5942AA55-71ED-4C70-A7DB-8DEE498C87B8}">
      <dsp:nvSpPr>
        <dsp:cNvPr id="0" name=""/>
        <dsp:cNvSpPr/>
      </dsp:nvSpPr>
      <dsp:spPr>
        <a:xfrm rot="10800000">
          <a:off x="0" y="952"/>
          <a:ext cx="10852237" cy="204775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/>
            <a:t>同步发送</a:t>
          </a:r>
        </a:p>
      </dsp:txBody>
      <dsp:txXfrm rot="-10800000">
        <a:off x="0" y="952"/>
        <a:ext cx="10852237" cy="718761"/>
      </dsp:txXfrm>
    </dsp:sp>
    <dsp:sp modelId="{5D100E94-79E8-4427-8F45-0277E2AABACA}">
      <dsp:nvSpPr>
        <dsp:cNvPr id="0" name=""/>
        <dsp:cNvSpPr/>
      </dsp:nvSpPr>
      <dsp:spPr>
        <a:xfrm>
          <a:off x="0" y="719713"/>
          <a:ext cx="5426118" cy="612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/>
            <a:t>描述：</a:t>
          </a:r>
          <a:r>
            <a:rPr lang="en-US" altLang="zh-CN" sz="1400" kern="1200"/>
            <a:t>Producer</a:t>
          </a:r>
          <a:r>
            <a:rPr lang="zh-CN" altLang="en-US" sz="1400" kern="1200"/>
            <a:t>发送消息会阻塞等待</a:t>
          </a:r>
          <a:r>
            <a:rPr lang="en-US" altLang="zh-CN" sz="1400" kern="1200"/>
            <a:t>broker</a:t>
          </a:r>
          <a:r>
            <a:rPr lang="zh-CN" altLang="en-US" sz="1400" kern="1200"/>
            <a:t>返</a:t>
          </a:r>
          <a:r>
            <a:rPr lang="en-US" altLang="zh-CN" sz="1400" kern="1200"/>
            <a:t>ACK</a:t>
          </a:r>
          <a:endParaRPr lang="zh-CN" altLang="en-US" sz="1400" kern="1200"/>
        </a:p>
      </dsp:txBody>
      <dsp:txXfrm>
        <a:off x="0" y="719713"/>
        <a:ext cx="5426118" cy="612278"/>
      </dsp:txXfrm>
    </dsp:sp>
    <dsp:sp modelId="{D6A4860C-36E4-453A-AA52-CA6CED239BDE}">
      <dsp:nvSpPr>
        <dsp:cNvPr id="0" name=""/>
        <dsp:cNvSpPr/>
      </dsp:nvSpPr>
      <dsp:spPr>
        <a:xfrm>
          <a:off x="5426118" y="719713"/>
          <a:ext cx="5426118" cy="612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/>
            <a:t>特点：可靠性高，效率低</a:t>
          </a:r>
        </a:p>
      </dsp:txBody>
      <dsp:txXfrm>
        <a:off x="5426118" y="719713"/>
        <a:ext cx="5426118" cy="612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8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2" Type="http://schemas.openxmlformats.org/officeDocument/2006/relationships/tags" Target="../tags/tag171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10" Type="http://schemas.openxmlformats.org/officeDocument/2006/relationships/tags" Target="../tags/tag179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0" Type="http://schemas.openxmlformats.org/officeDocument/2006/relationships/tags" Target="../tags/tag194.xml"/><Relationship Id="rId4" Type="http://schemas.openxmlformats.org/officeDocument/2006/relationships/tags" Target="../tags/tag188.xml"/><Relationship Id="rId9" Type="http://schemas.openxmlformats.org/officeDocument/2006/relationships/tags" Target="../tags/tag19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tags" Target="../tags/tag210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22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2" Type="http://schemas.openxmlformats.org/officeDocument/2006/relationships/tags" Target="../tags/tag5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2921000" y="2414906"/>
            <a:ext cx="6350000" cy="1398905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lang="zh-CN" altLang="en-US" sz="7200" b="1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2921635" y="3926205"/>
            <a:ext cx="6349365" cy="547370"/>
          </a:xfrm>
        </p:spPr>
        <p:txBody>
          <a:bodyPr vert="horz" wrap="square" lIns="90170" tIns="46990" rIns="90170" bIns="46990" rtlCol="0" anchor="t" anchorCtr="0">
            <a:normAutofit/>
          </a:bodyPr>
          <a:lstStyle>
            <a:lvl1pPr algn="dist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28600" lvl="0" indent="-228600" algn="dist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</a:p>
        </p:txBody>
      </p:sp>
      <p:grpSp>
        <p:nvGrpSpPr>
          <p:cNvPr id="7" name="组合 6"/>
          <p:cNvGrpSpPr/>
          <p:nvPr userDrawn="1">
            <p:custDataLst>
              <p:tags r:id="rId6"/>
            </p:custDataLst>
          </p:nvPr>
        </p:nvGrpSpPr>
        <p:grpSpPr>
          <a:xfrm>
            <a:off x="0" y="237988"/>
            <a:ext cx="11731768" cy="6610777"/>
            <a:chOff x="0" y="237988"/>
            <a:chExt cx="11731768" cy="6610777"/>
          </a:xfrm>
        </p:grpSpPr>
        <p:sp>
          <p:nvSpPr>
            <p:cNvPr id="20" name="任意多边形: 形状 19"/>
            <p:cNvSpPr/>
            <p:nvPr userDrawn="1">
              <p:custDataLst>
                <p:tags r:id="rId9"/>
              </p:custDataLst>
            </p:nvPr>
          </p:nvSpPr>
          <p:spPr>
            <a:xfrm>
              <a:off x="9826744" y="5572676"/>
              <a:ext cx="1592580" cy="883920"/>
            </a:xfrm>
            <a:custGeom>
              <a:avLst/>
              <a:gdLst>
                <a:gd name="connsiteX0" fmla="*/ 75444 w 1592580"/>
                <a:gd name="connsiteY0" fmla="*/ 61420 h 883920"/>
                <a:gd name="connsiteX1" fmla="*/ 75444 w 1592580"/>
                <a:gd name="connsiteY1" fmla="*/ 822500 h 883920"/>
                <a:gd name="connsiteX2" fmla="*/ 1538484 w 1592580"/>
                <a:gd name="connsiteY2" fmla="*/ 822500 h 883920"/>
                <a:gd name="connsiteX3" fmla="*/ 1538484 w 1592580"/>
                <a:gd name="connsiteY3" fmla="*/ 61420 h 883920"/>
                <a:gd name="connsiteX4" fmla="*/ 0 w 1592580"/>
                <a:gd name="connsiteY4" fmla="*/ 0 h 883920"/>
                <a:gd name="connsiteX5" fmla="*/ 1592580 w 1592580"/>
                <a:gd name="connsiteY5" fmla="*/ 0 h 883920"/>
                <a:gd name="connsiteX6" fmla="*/ 1592580 w 1592580"/>
                <a:gd name="connsiteY6" fmla="*/ 883920 h 883920"/>
                <a:gd name="connsiteX7" fmla="*/ 0 w 1592580"/>
                <a:gd name="connsiteY7" fmla="*/ 88392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580" h="883920">
                  <a:moveTo>
                    <a:pt x="75444" y="61420"/>
                  </a:moveTo>
                  <a:lnTo>
                    <a:pt x="75444" y="822500"/>
                  </a:lnTo>
                  <a:lnTo>
                    <a:pt x="1538484" y="822500"/>
                  </a:lnTo>
                  <a:lnTo>
                    <a:pt x="1538484" y="61420"/>
                  </a:lnTo>
                  <a:close/>
                  <a:moveTo>
                    <a:pt x="0" y="0"/>
                  </a:moveTo>
                  <a:lnTo>
                    <a:pt x="1592580" y="0"/>
                  </a:lnTo>
                  <a:lnTo>
                    <a:pt x="1592580" y="883920"/>
                  </a:lnTo>
                  <a:lnTo>
                    <a:pt x="0" y="8839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L 形 3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1013579" y="480221"/>
              <a:ext cx="1717998" cy="1717998"/>
            </a:xfrm>
            <a:prstGeom prst="corner">
              <a:avLst>
                <a:gd name="adj1" fmla="val 7113"/>
                <a:gd name="adj2" fmla="val 7705"/>
              </a:avLst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11"/>
              </p:custDataLst>
            </p:nvPr>
          </p:nvSpPr>
          <p:spPr>
            <a:xfrm>
              <a:off x="1133475" y="5400675"/>
              <a:ext cx="942975" cy="942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>
              <p:custDataLst>
                <p:tags r:id="rId12"/>
              </p:custDataLst>
            </p:nvPr>
          </p:nvSpPr>
          <p:spPr>
            <a:xfrm>
              <a:off x="10013770" y="237988"/>
              <a:ext cx="1717998" cy="171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>
              <p:custDataLst>
                <p:tags r:id="rId13"/>
              </p:custDataLst>
            </p:nvPr>
          </p:nvSpPr>
          <p:spPr>
            <a:xfrm>
              <a:off x="10504365" y="5123096"/>
              <a:ext cx="464820" cy="4495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4"/>
              </p:custDataLst>
            </p:nvPr>
          </p:nvSpPr>
          <p:spPr>
            <a:xfrm>
              <a:off x="0" y="4638965"/>
              <a:ext cx="2231400" cy="22098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15"/>
              </p:custDataLst>
            </p:nvPr>
          </p:nvSpPr>
          <p:spPr>
            <a:xfrm>
              <a:off x="1397665" y="852018"/>
              <a:ext cx="9642207" cy="5159882"/>
            </a:xfrm>
            <a:custGeom>
              <a:avLst/>
              <a:gdLst>
                <a:gd name="connsiteX0" fmla="*/ 97971 w 9642207"/>
                <a:gd name="connsiteY0" fmla="*/ 50324 h 5159882"/>
                <a:gd name="connsiteX1" fmla="*/ 97971 w 9642207"/>
                <a:gd name="connsiteY1" fmla="*/ 5106648 h 5159882"/>
                <a:gd name="connsiteX2" fmla="*/ 9568543 w 9642207"/>
                <a:gd name="connsiteY2" fmla="*/ 5106648 h 5159882"/>
                <a:gd name="connsiteX3" fmla="*/ 9568543 w 9642207"/>
                <a:gd name="connsiteY3" fmla="*/ 50324 h 5159882"/>
                <a:gd name="connsiteX4" fmla="*/ 0 w 9642207"/>
                <a:gd name="connsiteY4" fmla="*/ 0 h 5159882"/>
                <a:gd name="connsiteX5" fmla="*/ 9642207 w 9642207"/>
                <a:gd name="connsiteY5" fmla="*/ 0 h 5159882"/>
                <a:gd name="connsiteX6" fmla="*/ 9642207 w 9642207"/>
                <a:gd name="connsiteY6" fmla="*/ 5159882 h 5159882"/>
                <a:gd name="connsiteX7" fmla="*/ 0 w 9642207"/>
                <a:gd name="connsiteY7" fmla="*/ 5159882 h 51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2207" h="5159882">
                  <a:moveTo>
                    <a:pt x="97971" y="50324"/>
                  </a:moveTo>
                  <a:lnTo>
                    <a:pt x="97971" y="5106648"/>
                  </a:lnTo>
                  <a:lnTo>
                    <a:pt x="9568543" y="5106648"/>
                  </a:lnTo>
                  <a:lnTo>
                    <a:pt x="9568543" y="50324"/>
                  </a:lnTo>
                  <a:close/>
                  <a:moveTo>
                    <a:pt x="0" y="0"/>
                  </a:moveTo>
                  <a:lnTo>
                    <a:pt x="9642207" y="0"/>
                  </a:lnTo>
                  <a:lnTo>
                    <a:pt x="9642207" y="5159882"/>
                  </a:lnTo>
                  <a:lnTo>
                    <a:pt x="0" y="51598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>
              <p:custDataLst>
                <p:tags r:id="rId16"/>
              </p:custDataLst>
            </p:nvPr>
          </p:nvSpPr>
          <p:spPr>
            <a:xfrm>
              <a:off x="1119087" y="5400675"/>
              <a:ext cx="942975" cy="942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 userDrawn="1">
              <p:custDataLst>
                <p:tags r:id="rId17"/>
              </p:custDataLst>
            </p:nvPr>
          </p:nvSpPr>
          <p:spPr>
            <a:xfrm>
              <a:off x="1604962" y="1071673"/>
              <a:ext cx="9642207" cy="5159882"/>
            </a:xfrm>
            <a:custGeom>
              <a:avLst/>
              <a:gdLst>
                <a:gd name="connsiteX0" fmla="*/ 94104 w 9642207"/>
                <a:gd name="connsiteY0" fmla="*/ 80581 h 5159882"/>
                <a:gd name="connsiteX1" fmla="*/ 94104 w 9642207"/>
                <a:gd name="connsiteY1" fmla="*/ 5094541 h 5159882"/>
                <a:gd name="connsiteX2" fmla="*/ 9550524 w 9642207"/>
                <a:gd name="connsiteY2" fmla="*/ 5094541 h 5159882"/>
                <a:gd name="connsiteX3" fmla="*/ 9550524 w 9642207"/>
                <a:gd name="connsiteY3" fmla="*/ 80581 h 5159882"/>
                <a:gd name="connsiteX4" fmla="*/ 0 w 9642207"/>
                <a:gd name="connsiteY4" fmla="*/ 0 h 5159882"/>
                <a:gd name="connsiteX5" fmla="*/ 9642207 w 9642207"/>
                <a:gd name="connsiteY5" fmla="*/ 0 h 5159882"/>
                <a:gd name="connsiteX6" fmla="*/ 9642207 w 9642207"/>
                <a:gd name="connsiteY6" fmla="*/ 5159882 h 5159882"/>
                <a:gd name="connsiteX7" fmla="*/ 0 w 9642207"/>
                <a:gd name="connsiteY7" fmla="*/ 5159882 h 51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2207" h="5159882">
                  <a:moveTo>
                    <a:pt x="94104" y="80581"/>
                  </a:moveTo>
                  <a:lnTo>
                    <a:pt x="94104" y="5094541"/>
                  </a:lnTo>
                  <a:lnTo>
                    <a:pt x="9550524" y="5094541"/>
                  </a:lnTo>
                  <a:lnTo>
                    <a:pt x="9550524" y="80581"/>
                  </a:lnTo>
                  <a:close/>
                  <a:moveTo>
                    <a:pt x="0" y="0"/>
                  </a:moveTo>
                  <a:lnTo>
                    <a:pt x="9642207" y="0"/>
                  </a:lnTo>
                  <a:lnTo>
                    <a:pt x="9642207" y="5159882"/>
                  </a:lnTo>
                  <a:lnTo>
                    <a:pt x="0" y="515988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4101159" y="4585969"/>
            <a:ext cx="1590190" cy="635135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汇报人姓名</a:t>
            </a:r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6843948" y="4585968"/>
            <a:ext cx="1590190" cy="635135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汇报日期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31" name="矩形 3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28" name="矩形 27"/>
              <p:cNvSpPr/>
              <p:nvPr>
                <p:custDataLst>
                  <p:tags r:id="rId6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>
                <p:custDataLst>
                  <p:tags r:id="rId7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 userDrawn="1">
            <p:custDataLst>
              <p:tags r:id="rId1"/>
            </p:custDataLst>
          </p:nvPr>
        </p:nvSpPr>
        <p:spPr>
          <a:xfrm>
            <a:off x="9826744" y="5572676"/>
            <a:ext cx="1592580" cy="883920"/>
          </a:xfrm>
          <a:custGeom>
            <a:avLst/>
            <a:gdLst>
              <a:gd name="connsiteX0" fmla="*/ 75444 w 1592580"/>
              <a:gd name="connsiteY0" fmla="*/ 61420 h 883920"/>
              <a:gd name="connsiteX1" fmla="*/ 75444 w 1592580"/>
              <a:gd name="connsiteY1" fmla="*/ 822500 h 883920"/>
              <a:gd name="connsiteX2" fmla="*/ 1538484 w 1592580"/>
              <a:gd name="connsiteY2" fmla="*/ 822500 h 883920"/>
              <a:gd name="connsiteX3" fmla="*/ 1538484 w 1592580"/>
              <a:gd name="connsiteY3" fmla="*/ 61420 h 883920"/>
              <a:gd name="connsiteX4" fmla="*/ 0 w 1592580"/>
              <a:gd name="connsiteY4" fmla="*/ 0 h 883920"/>
              <a:gd name="connsiteX5" fmla="*/ 1592580 w 1592580"/>
              <a:gd name="connsiteY5" fmla="*/ 0 h 883920"/>
              <a:gd name="connsiteX6" fmla="*/ 1592580 w 1592580"/>
              <a:gd name="connsiteY6" fmla="*/ 883920 h 883920"/>
              <a:gd name="connsiteX7" fmla="*/ 0 w 1592580"/>
              <a:gd name="connsiteY7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2580" h="883920">
                <a:moveTo>
                  <a:pt x="75444" y="61420"/>
                </a:moveTo>
                <a:lnTo>
                  <a:pt x="75444" y="822500"/>
                </a:lnTo>
                <a:lnTo>
                  <a:pt x="1538484" y="822500"/>
                </a:lnTo>
                <a:lnTo>
                  <a:pt x="1538484" y="61420"/>
                </a:lnTo>
                <a:close/>
                <a:moveTo>
                  <a:pt x="0" y="0"/>
                </a:moveTo>
                <a:lnTo>
                  <a:pt x="1592580" y="0"/>
                </a:lnTo>
                <a:lnTo>
                  <a:pt x="1592580" y="883920"/>
                </a:lnTo>
                <a:lnTo>
                  <a:pt x="0" y="8839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L 形 20"/>
          <p:cNvSpPr/>
          <p:nvPr userDrawn="1">
            <p:custDataLst>
              <p:tags r:id="rId2"/>
            </p:custDataLst>
          </p:nvPr>
        </p:nvSpPr>
        <p:spPr>
          <a:xfrm rot="5400000">
            <a:off x="1013579" y="480221"/>
            <a:ext cx="1717998" cy="1717998"/>
          </a:xfrm>
          <a:prstGeom prst="corner">
            <a:avLst>
              <a:gd name="adj1" fmla="val 7113"/>
              <a:gd name="adj2" fmla="val 7705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3"/>
            </p:custDataLst>
          </p:nvPr>
        </p:nvSpPr>
        <p:spPr>
          <a:xfrm>
            <a:off x="1133475" y="5400675"/>
            <a:ext cx="942975" cy="942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10013770" y="237988"/>
            <a:ext cx="1717998" cy="1717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>
            <p:custDataLst>
              <p:tags r:id="rId5"/>
            </p:custDataLst>
          </p:nvPr>
        </p:nvSpPr>
        <p:spPr>
          <a:xfrm>
            <a:off x="10504365" y="5123096"/>
            <a:ext cx="464820" cy="449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>
            <p:custDataLst>
              <p:tags r:id="rId6"/>
            </p:custDataLst>
          </p:nvPr>
        </p:nvSpPr>
        <p:spPr>
          <a:xfrm>
            <a:off x="0" y="4638965"/>
            <a:ext cx="2231400" cy="220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1397665" y="852018"/>
            <a:ext cx="9642207" cy="5159882"/>
          </a:xfrm>
          <a:custGeom>
            <a:avLst/>
            <a:gdLst>
              <a:gd name="connsiteX0" fmla="*/ 97971 w 9642207"/>
              <a:gd name="connsiteY0" fmla="*/ 50324 h 5159882"/>
              <a:gd name="connsiteX1" fmla="*/ 97971 w 9642207"/>
              <a:gd name="connsiteY1" fmla="*/ 5106648 h 5159882"/>
              <a:gd name="connsiteX2" fmla="*/ 9568543 w 9642207"/>
              <a:gd name="connsiteY2" fmla="*/ 5106648 h 5159882"/>
              <a:gd name="connsiteX3" fmla="*/ 9568543 w 9642207"/>
              <a:gd name="connsiteY3" fmla="*/ 50324 h 5159882"/>
              <a:gd name="connsiteX4" fmla="*/ 0 w 9642207"/>
              <a:gd name="connsiteY4" fmla="*/ 0 h 5159882"/>
              <a:gd name="connsiteX5" fmla="*/ 9642207 w 9642207"/>
              <a:gd name="connsiteY5" fmla="*/ 0 h 5159882"/>
              <a:gd name="connsiteX6" fmla="*/ 9642207 w 9642207"/>
              <a:gd name="connsiteY6" fmla="*/ 5159882 h 5159882"/>
              <a:gd name="connsiteX7" fmla="*/ 0 w 9642207"/>
              <a:gd name="connsiteY7" fmla="*/ 5159882 h 51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42207" h="5159882">
                <a:moveTo>
                  <a:pt x="97971" y="50324"/>
                </a:moveTo>
                <a:lnTo>
                  <a:pt x="97971" y="5106648"/>
                </a:lnTo>
                <a:lnTo>
                  <a:pt x="9568543" y="5106648"/>
                </a:lnTo>
                <a:lnTo>
                  <a:pt x="9568543" y="50324"/>
                </a:lnTo>
                <a:close/>
                <a:moveTo>
                  <a:pt x="0" y="0"/>
                </a:moveTo>
                <a:lnTo>
                  <a:pt x="9642207" y="0"/>
                </a:lnTo>
                <a:lnTo>
                  <a:pt x="9642207" y="5159882"/>
                </a:lnTo>
                <a:lnTo>
                  <a:pt x="0" y="51598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>
            <p:custDataLst>
              <p:tags r:id="rId8"/>
            </p:custDataLst>
          </p:nvPr>
        </p:nvSpPr>
        <p:spPr>
          <a:xfrm>
            <a:off x="1119087" y="5400675"/>
            <a:ext cx="942975" cy="942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3413125" y="2395220"/>
            <a:ext cx="5365750" cy="1475740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/>
              <a:t>编辑标题</a:t>
            </a:r>
          </a:p>
        </p:txBody>
      </p:sp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3413760" y="4023995"/>
            <a:ext cx="5365750" cy="4597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00000"/>
              </a:lnSpc>
            </a:pP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3413760" y="4034790"/>
            <a:ext cx="5365115" cy="448945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5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0" name="矩形 29"/>
            <p:cNvSpPr/>
            <p:nvPr userDrawn="1">
              <p:custDataLst>
                <p:tags r:id="rId1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>
              <p:custDataLst>
                <p:tags r:id="rId1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>
              <p:custDataLst>
                <p:tags r:id="rId1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 userDrawn="1">
            <p:custDataLst>
              <p:tags r:id="rId6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>
              <p:custDataLst>
                <p:tags r:id="rId9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8" name="组合 27"/>
          <p:cNvGrpSpPr/>
          <p:nvPr userDrawn="1">
            <p:custDataLst>
              <p:tags r:id="rId7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3" name="矩形 32"/>
            <p:cNvSpPr/>
            <p:nvPr userDrawn="1">
              <p:custDataLst>
                <p:tags r:id="rId12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 userDrawn="1">
              <p:custDataLst>
                <p:tags r:id="rId13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 userDrawn="1">
              <p:custDataLst>
                <p:tags r:id="rId14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 userDrawn="1">
            <p:custDataLst>
              <p:tags r:id="rId8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0" name="矩形 29"/>
            <p:cNvSpPr/>
            <p:nvPr>
              <p:custDataLst>
                <p:tags r:id="rId9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0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11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12" name="矩形 11"/>
            <p:cNvSpPr/>
            <p:nvPr userDrawn="1">
              <p:custDataLst>
                <p:tags r:id="rId9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10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1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47" name="组合 46"/>
          <p:cNvGrpSpPr/>
          <p:nvPr userDrawn="1">
            <p:custDataLst>
              <p:tags r:id="rId8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52" name="矩形 51"/>
            <p:cNvSpPr/>
            <p:nvPr userDrawn="1">
              <p:custDataLst>
                <p:tags r:id="rId13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>
              <p:custDataLst>
                <p:tags r:id="rId14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>
              <p:custDataLst>
                <p:tags r:id="rId15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 userDrawn="1">
            <p:custDataLst>
              <p:tags r:id="rId9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49" name="矩形 48"/>
            <p:cNvSpPr/>
            <p:nvPr>
              <p:custDataLst>
                <p:tags r:id="rId10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>
              <p:custDataLst>
                <p:tags r:id="rId11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>
              <p:custDataLst>
                <p:tags r:id="rId12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2" name="组合 11"/>
          <p:cNvGrpSpPr/>
          <p:nvPr userDrawn="1">
            <p:custDataLst>
              <p:tags r:id="rId8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5" name="组合 14"/>
          <p:cNvGrpSpPr/>
          <p:nvPr userDrawn="1">
            <p:custDataLst>
              <p:tags r:id="rId10"/>
            </p:custDataLst>
          </p:nvPr>
        </p:nvGrpSpPr>
        <p:grpSpPr>
          <a:xfrm>
            <a:off x="127635" y="6350000"/>
            <a:ext cx="438785" cy="405765"/>
            <a:chOff x="11310600" y="2390804"/>
            <a:chExt cx="1836034" cy="1698669"/>
          </a:xfrm>
        </p:grpSpPr>
        <p:sp>
          <p:nvSpPr>
            <p:cNvPr id="16" name="矩形 15"/>
            <p:cNvSpPr/>
            <p:nvPr userDrawn="1">
              <p:custDataLst>
                <p:tags r:id="rId15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16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>
              <p:custDataLst>
                <p:tags r:id="rId17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 userDrawn="1">
            <p:custDataLst>
              <p:tags r:id="rId11"/>
            </p:custDataLst>
          </p:nvPr>
        </p:nvGrpSpPr>
        <p:grpSpPr>
          <a:xfrm>
            <a:off x="11652885" y="6311265"/>
            <a:ext cx="459105" cy="441960"/>
            <a:chOff x="83377" y="76118"/>
            <a:chExt cx="458995" cy="441964"/>
          </a:xfrm>
        </p:grpSpPr>
        <p:sp>
          <p:nvSpPr>
            <p:cNvPr id="44" name="矩形 43"/>
            <p:cNvSpPr/>
            <p:nvPr>
              <p:custDataLst>
                <p:tags r:id="rId12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13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4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219075" y="5740400"/>
            <a:ext cx="995680" cy="921385"/>
            <a:chOff x="11310600" y="2390804"/>
            <a:chExt cx="1836034" cy="1698669"/>
          </a:xfrm>
        </p:grpSpPr>
        <p:sp>
          <p:nvSpPr>
            <p:cNvPr id="17" name="矩形 16"/>
            <p:cNvSpPr/>
            <p:nvPr userDrawn="1">
              <p:custDataLst>
                <p:tags r:id="rId12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>
              <p:custDataLst>
                <p:tags r:id="rId13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>
              <p:custDataLst>
                <p:tags r:id="rId14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>
            <p:custDataLst>
              <p:tags r:id="rId3"/>
            </p:custDataLst>
          </p:nvPr>
        </p:nvGrpSpPr>
        <p:grpSpPr>
          <a:xfrm>
            <a:off x="10913745" y="5764530"/>
            <a:ext cx="931545" cy="897255"/>
            <a:chOff x="83377" y="76118"/>
            <a:chExt cx="458995" cy="441964"/>
          </a:xfrm>
        </p:grpSpPr>
        <p:sp>
          <p:nvSpPr>
            <p:cNvPr id="23" name="矩形 22"/>
            <p:cNvSpPr/>
            <p:nvPr>
              <p:custDataLst>
                <p:tags r:id="rId9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10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11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19" name="组合 18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18" name="矩形 17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26" name="矩形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5343525" y="0"/>
            <a:ext cx="1624083" cy="1160060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6277411" y="-4155"/>
            <a:ext cx="1009214" cy="2708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4905376" y="-4155"/>
            <a:ext cx="438149" cy="756630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4759960" y="2888298"/>
            <a:ext cx="4880610" cy="1081405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>
              <a:defRPr lang="zh-CN" altLang="en-US" sz="48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29" name="矩形 28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26" name="矩形 25"/>
              <p:cNvSpPr/>
              <p:nvPr>
                <p:custDataLst>
                  <p:tags r:id="rId8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>
                <p:custDataLst>
                  <p:tags r:id="rId9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>
                <p:custDataLst>
                  <p:tags r:id="rId10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29" name="组合 28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34" name="矩形 3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 userDrawn="1">
                <p:custDataLst>
                  <p:tags r:id="rId15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31" name="矩形 30"/>
              <p:cNvSpPr/>
              <p:nvPr>
                <p:custDataLst>
                  <p:tags r:id="rId10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>
                <p:custDataLst>
                  <p:tags r:id="rId11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1"/>
            </p:custDataLst>
          </p:nvPr>
        </p:nvSpPr>
        <p:spPr>
          <a:xfrm flipH="1" flipV="1">
            <a:off x="0" y="0"/>
            <a:ext cx="7329714" cy="6858000"/>
          </a:xfrm>
          <a:custGeom>
            <a:avLst/>
            <a:gdLst>
              <a:gd name="connsiteX0" fmla="*/ 7329714 w 7329714"/>
              <a:gd name="connsiteY0" fmla="*/ 6858000 h 6858000"/>
              <a:gd name="connsiteX1" fmla="*/ 1738539 w 7329714"/>
              <a:gd name="connsiteY1" fmla="*/ 6858000 h 6858000"/>
              <a:gd name="connsiteX2" fmla="*/ 0 w 7329714"/>
              <a:gd name="connsiteY2" fmla="*/ 0 h 6858000"/>
              <a:gd name="connsiteX3" fmla="*/ 7329714 w 732971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9714" h="6858000">
                <a:moveTo>
                  <a:pt x="7329714" y="6858000"/>
                </a:moveTo>
                <a:lnTo>
                  <a:pt x="1738539" y="6858000"/>
                </a:lnTo>
                <a:lnTo>
                  <a:pt x="0" y="0"/>
                </a:lnTo>
                <a:lnTo>
                  <a:pt x="732971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>
            <p:custDataLst>
              <p:tags r:id="rId2"/>
            </p:custDataLst>
          </p:nvPr>
        </p:nvSpPr>
        <p:spPr>
          <a:xfrm>
            <a:off x="8421706" y="2637318"/>
            <a:ext cx="2043112" cy="2043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3"/>
            </p:custDataLst>
          </p:nvPr>
        </p:nvSpPr>
        <p:spPr>
          <a:xfrm>
            <a:off x="8878906" y="2208693"/>
            <a:ext cx="1752600" cy="1757362"/>
          </a:xfrm>
          <a:prstGeom prst="rect">
            <a:avLst/>
          </a:prstGeom>
          <a:solidFill>
            <a:schemeClr val="accent5">
              <a:lumMod val="60000"/>
              <a:lumOff val="40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>
            <p:custDataLst>
              <p:tags r:id="rId4"/>
            </p:custDataLst>
          </p:nvPr>
        </p:nvSpPr>
        <p:spPr>
          <a:xfrm>
            <a:off x="9879031" y="3175795"/>
            <a:ext cx="1109662" cy="1114109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32" name="矩形 3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29" name="矩形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>
                <p:custDataLst>
                  <p:tags r:id="rId10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 userDrawn="1">
            <p:custDataLst>
              <p:tags r:id="rId1"/>
            </p:custDataLst>
          </p:nvPr>
        </p:nvGrpSpPr>
        <p:grpSpPr>
          <a:xfrm>
            <a:off x="83615" y="76118"/>
            <a:ext cx="12025008" cy="441964"/>
            <a:chOff x="83615" y="76118"/>
            <a:chExt cx="12025008" cy="441964"/>
          </a:xfrm>
        </p:grpSpPr>
        <p:grpSp>
          <p:nvGrpSpPr>
            <p:cNvPr id="35" name="组合 34"/>
            <p:cNvGrpSpPr/>
            <p:nvPr userDrawn="1"/>
          </p:nvGrpSpPr>
          <p:grpSpPr>
            <a:xfrm>
              <a:off x="11630919" y="76118"/>
              <a:ext cx="477704" cy="441964"/>
              <a:chOff x="11310600" y="2390804"/>
              <a:chExt cx="1836034" cy="1698669"/>
            </a:xfrm>
          </p:grpSpPr>
          <p:sp>
            <p:nvSpPr>
              <p:cNvPr id="40" name="矩形 39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310600" y="2768526"/>
                <a:ext cx="1318510" cy="13209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1605753" y="2390804"/>
                <a:ext cx="1540881" cy="1528806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2150934" y="2882762"/>
                <a:ext cx="824581" cy="836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 userDrawn="1"/>
          </p:nvGrpSpPr>
          <p:grpSpPr>
            <a:xfrm>
              <a:off x="83615" y="76118"/>
              <a:ext cx="458995" cy="441964"/>
              <a:chOff x="83377" y="76118"/>
              <a:chExt cx="458995" cy="441964"/>
            </a:xfrm>
          </p:grpSpPr>
          <p:sp>
            <p:nvSpPr>
              <p:cNvPr id="37" name="矩形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83377" y="152759"/>
                <a:ext cx="365323" cy="36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>
                <p:custDataLst>
                  <p:tags r:id="rId8"/>
                </p:custDataLst>
              </p:nvPr>
            </p:nvSpPr>
            <p:spPr>
              <a:xfrm>
                <a:off x="165128" y="76118"/>
                <a:ext cx="313377" cy="3142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>
                <p:custDataLst>
                  <p:tags r:id="rId9"/>
                </p:custDataLst>
              </p:nvPr>
            </p:nvSpPr>
            <p:spPr>
              <a:xfrm>
                <a:off x="343957" y="249043"/>
                <a:ext cx="198415" cy="199211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2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rocesson.com/view/link/62962c1c5653bb788c85bda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tags" Target="../tags/tag326.xml"/><Relationship Id="rId18" Type="http://schemas.openxmlformats.org/officeDocument/2006/relationships/tags" Target="../tags/tag331.xml"/><Relationship Id="rId3" Type="http://schemas.openxmlformats.org/officeDocument/2006/relationships/tags" Target="../tags/tag316.xml"/><Relationship Id="rId21" Type="http://schemas.openxmlformats.org/officeDocument/2006/relationships/tags" Target="../tags/tag334.xml"/><Relationship Id="rId7" Type="http://schemas.openxmlformats.org/officeDocument/2006/relationships/tags" Target="../tags/tag320.xml"/><Relationship Id="rId12" Type="http://schemas.openxmlformats.org/officeDocument/2006/relationships/tags" Target="../tags/tag325.xml"/><Relationship Id="rId17" Type="http://schemas.openxmlformats.org/officeDocument/2006/relationships/tags" Target="../tags/tag330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0" Type="http://schemas.openxmlformats.org/officeDocument/2006/relationships/tags" Target="../tags/tag333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24" Type="http://schemas.openxmlformats.org/officeDocument/2006/relationships/tags" Target="../tags/tag337.xml"/><Relationship Id="rId5" Type="http://schemas.openxmlformats.org/officeDocument/2006/relationships/tags" Target="../tags/tag318.xml"/><Relationship Id="rId15" Type="http://schemas.openxmlformats.org/officeDocument/2006/relationships/tags" Target="../tags/tag328.xml"/><Relationship Id="rId23" Type="http://schemas.openxmlformats.org/officeDocument/2006/relationships/tags" Target="../tags/tag336.xml"/><Relationship Id="rId10" Type="http://schemas.openxmlformats.org/officeDocument/2006/relationships/tags" Target="../tags/tag323.xml"/><Relationship Id="rId19" Type="http://schemas.openxmlformats.org/officeDocument/2006/relationships/tags" Target="../tags/tag332.xml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tags" Target="../tags/tag327.xml"/><Relationship Id="rId22" Type="http://schemas.openxmlformats.org/officeDocument/2006/relationships/tags" Target="../tags/tag3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2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23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6.xml"/><Relationship Id="rId9" Type="http://schemas.openxmlformats.org/officeDocument/2006/relationships/tags" Target="../tags/tag2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cesson.com/view/link/6297271f7d9c085adb7d4597" TargetMode="External"/><Relationship Id="rId2" Type="http://schemas.openxmlformats.org/officeDocument/2006/relationships/hyperlink" Target="http://124.223.192.8:8080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5" Type="http://schemas.openxmlformats.org/officeDocument/2006/relationships/hyperlink" Target="https://rocketmq.apache.org/docs/motivation/" TargetMode="External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5.xml"/><Relationship Id="rId6" Type="http://schemas.openxmlformats.org/officeDocument/2006/relationships/slide" Target="slide4.xml"/><Relationship Id="rId5" Type="http://schemas.openxmlformats.org/officeDocument/2006/relationships/hyperlink" Target="https://www.processon.com/view/link/62a1b35b7d9c08733ec26b38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slideLayout" Target="../slideLayouts/slideLayout2.xml"/><Relationship Id="rId18" Type="http://schemas.microsoft.com/office/2007/relationships/diagramDrawing" Target="../diagrams/drawing2.xm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diagramColors" Target="../diagrams/colors2.xml"/><Relationship Id="rId2" Type="http://schemas.openxmlformats.org/officeDocument/2006/relationships/tags" Target="../tags/tag347.xml"/><Relationship Id="rId16" Type="http://schemas.openxmlformats.org/officeDocument/2006/relationships/diagramQuickStyle" Target="../diagrams/quickStyle2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5" Type="http://schemas.openxmlformats.org/officeDocument/2006/relationships/tags" Target="../tags/tag350.xml"/><Relationship Id="rId15" Type="http://schemas.openxmlformats.org/officeDocument/2006/relationships/diagramLayout" Target="../diagrams/layout2.xml"/><Relationship Id="rId10" Type="http://schemas.openxmlformats.org/officeDocument/2006/relationships/tags" Target="../tags/tag355.xml"/><Relationship Id="rId19" Type="http://schemas.openxmlformats.org/officeDocument/2006/relationships/slide" Target="slide4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65.xml"/><Relationship Id="rId13" Type="http://schemas.openxmlformats.org/officeDocument/2006/relationships/slide" Target="slide4.xml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12" Type="http://schemas.openxmlformats.org/officeDocument/2006/relationships/image" Target="../media/image24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6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hyperlink" Target="http://124.223.192.8:808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13" Type="http://schemas.openxmlformats.org/officeDocument/2006/relationships/slideLayout" Target="../slideLayouts/slideLayout2.xml"/><Relationship Id="rId18" Type="http://schemas.microsoft.com/office/2007/relationships/diagramDrawing" Target="../diagrams/drawing3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12" Type="http://schemas.openxmlformats.org/officeDocument/2006/relationships/tags" Target="../tags/tag378.xml"/><Relationship Id="rId17" Type="http://schemas.openxmlformats.org/officeDocument/2006/relationships/diagramColors" Target="../diagrams/colors3.xml"/><Relationship Id="rId2" Type="http://schemas.openxmlformats.org/officeDocument/2006/relationships/tags" Target="../tags/tag368.xml"/><Relationship Id="rId16" Type="http://schemas.openxmlformats.org/officeDocument/2006/relationships/diagramQuickStyle" Target="../diagrams/quickStyle3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tags" Target="../tags/tag377.xml"/><Relationship Id="rId5" Type="http://schemas.openxmlformats.org/officeDocument/2006/relationships/tags" Target="../tags/tag371.xml"/><Relationship Id="rId15" Type="http://schemas.openxmlformats.org/officeDocument/2006/relationships/diagramLayout" Target="../diagrams/layout3.xml"/><Relationship Id="rId10" Type="http://schemas.openxmlformats.org/officeDocument/2006/relationships/tags" Target="../tags/tag376.xml"/><Relationship Id="rId19" Type="http://schemas.openxmlformats.org/officeDocument/2006/relationships/slide" Target="slide5.xml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slide" Target="slide5.xml"/><Relationship Id="rId10" Type="http://schemas.openxmlformats.org/officeDocument/2006/relationships/tags" Target="../tags/tag388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tags" Target="../tags/tag402.xml"/><Relationship Id="rId2" Type="http://schemas.openxmlformats.org/officeDocument/2006/relationships/tags" Target="../tags/tag392.xml"/><Relationship Id="rId16" Type="http://schemas.openxmlformats.org/officeDocument/2006/relationships/slide" Target="slide14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tags" Target="../tags/tag401.xml"/><Relationship Id="rId5" Type="http://schemas.openxmlformats.org/officeDocument/2006/relationships/tags" Target="../tags/tag395.xml"/><Relationship Id="rId15" Type="http://schemas.openxmlformats.org/officeDocument/2006/relationships/hyperlink" Target="https://www.processon.com/view/link/62a3040af346fb6b6e08aeef" TargetMode="External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3.xml"/><Relationship Id="rId5" Type="http://schemas.openxmlformats.org/officeDocument/2006/relationships/slide" Target="slide21.xml"/><Relationship Id="rId4" Type="http://schemas.openxmlformats.org/officeDocument/2006/relationships/hyperlink" Target="https://www.processon.com/view/link/629ef4d6e401fd2930a4c8a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4.xml"/><Relationship Id="rId4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26" Type="http://schemas.openxmlformats.org/officeDocument/2006/relationships/tags" Target="../tags/tag268.xml"/><Relationship Id="rId21" Type="http://schemas.openxmlformats.org/officeDocument/2006/relationships/tags" Target="../tags/tag263.xml"/><Relationship Id="rId34" Type="http://schemas.openxmlformats.org/officeDocument/2006/relationships/slide" Target="slide29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5" Type="http://schemas.openxmlformats.org/officeDocument/2006/relationships/tags" Target="../tags/tag267.xml"/><Relationship Id="rId33" Type="http://schemas.openxmlformats.org/officeDocument/2006/relationships/image" Target="../media/image3.png"/><Relationship Id="rId2" Type="http://schemas.openxmlformats.org/officeDocument/2006/relationships/tags" Target="../tags/tag244.xml"/><Relationship Id="rId16" Type="http://schemas.openxmlformats.org/officeDocument/2006/relationships/tags" Target="../tags/tag258.xml"/><Relationship Id="rId20" Type="http://schemas.openxmlformats.org/officeDocument/2006/relationships/tags" Target="../tags/tag262.xml"/><Relationship Id="rId29" Type="http://schemas.openxmlformats.org/officeDocument/2006/relationships/tags" Target="../tags/tag271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tags" Target="../tags/tag266.xml"/><Relationship Id="rId32" Type="http://schemas.openxmlformats.org/officeDocument/2006/relationships/slide" Target="slide31.xml"/><Relationship Id="rId37" Type="http://schemas.openxmlformats.org/officeDocument/2006/relationships/image" Target="../media/image5.png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23" Type="http://schemas.openxmlformats.org/officeDocument/2006/relationships/tags" Target="../tags/tag265.xml"/><Relationship Id="rId28" Type="http://schemas.openxmlformats.org/officeDocument/2006/relationships/tags" Target="../tags/tag270.xml"/><Relationship Id="rId36" Type="http://schemas.openxmlformats.org/officeDocument/2006/relationships/slide" Target="slide30.xml"/><Relationship Id="rId10" Type="http://schemas.openxmlformats.org/officeDocument/2006/relationships/tags" Target="../tags/tag252.xml"/><Relationship Id="rId19" Type="http://schemas.openxmlformats.org/officeDocument/2006/relationships/tags" Target="../tags/tag261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Relationship Id="rId22" Type="http://schemas.openxmlformats.org/officeDocument/2006/relationships/tags" Target="../tags/tag264.xml"/><Relationship Id="rId27" Type="http://schemas.openxmlformats.org/officeDocument/2006/relationships/tags" Target="../tags/tag269.xml"/><Relationship Id="rId30" Type="http://schemas.openxmlformats.org/officeDocument/2006/relationships/tags" Target="../tags/tag272.xml"/><Relationship Id="rId35" Type="http://schemas.openxmlformats.org/officeDocument/2006/relationships/image" Target="../media/image4.png"/><Relationship Id="rId8" Type="http://schemas.openxmlformats.org/officeDocument/2006/relationships/tags" Target="../tags/tag250.xml"/><Relationship Id="rId3" Type="http://schemas.openxmlformats.org/officeDocument/2006/relationships/tags" Target="../tags/tag2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18" Type="http://schemas.openxmlformats.org/officeDocument/2006/relationships/tags" Target="../tags/tag290.xml"/><Relationship Id="rId26" Type="http://schemas.openxmlformats.org/officeDocument/2006/relationships/slide" Target="slide33.xml"/><Relationship Id="rId3" Type="http://schemas.openxmlformats.org/officeDocument/2006/relationships/tags" Target="../tags/tag275.xml"/><Relationship Id="rId21" Type="http://schemas.openxmlformats.org/officeDocument/2006/relationships/tags" Target="../tags/tag293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17" Type="http://schemas.openxmlformats.org/officeDocument/2006/relationships/tags" Target="../tags/tag289.xml"/><Relationship Id="rId25" Type="http://schemas.openxmlformats.org/officeDocument/2006/relationships/image" Target="../media/image6.png"/><Relationship Id="rId2" Type="http://schemas.openxmlformats.org/officeDocument/2006/relationships/tags" Target="../tags/tag274.xml"/><Relationship Id="rId16" Type="http://schemas.openxmlformats.org/officeDocument/2006/relationships/tags" Target="../tags/tag288.xml"/><Relationship Id="rId20" Type="http://schemas.openxmlformats.org/officeDocument/2006/relationships/tags" Target="../tags/tag292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24" Type="http://schemas.openxmlformats.org/officeDocument/2006/relationships/slide" Target="slide32.xml"/><Relationship Id="rId5" Type="http://schemas.openxmlformats.org/officeDocument/2006/relationships/tags" Target="../tags/tag277.xml"/><Relationship Id="rId15" Type="http://schemas.openxmlformats.org/officeDocument/2006/relationships/tags" Target="../tags/tag287.xml"/><Relationship Id="rId23" Type="http://schemas.openxmlformats.org/officeDocument/2006/relationships/slideLayout" Target="../slideLayouts/slideLayout6.xml"/><Relationship Id="rId10" Type="http://schemas.openxmlformats.org/officeDocument/2006/relationships/tags" Target="../tags/tag282.xml"/><Relationship Id="rId19" Type="http://schemas.openxmlformats.org/officeDocument/2006/relationships/tags" Target="../tags/tag291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86.xml"/><Relationship Id="rId22" Type="http://schemas.openxmlformats.org/officeDocument/2006/relationships/tags" Target="../tags/tag294.xml"/><Relationship Id="rId27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13" Type="http://schemas.openxmlformats.org/officeDocument/2006/relationships/tags" Target="../tags/tag307.xml"/><Relationship Id="rId18" Type="http://schemas.openxmlformats.org/officeDocument/2006/relationships/tags" Target="../tags/tag312.xml"/><Relationship Id="rId3" Type="http://schemas.openxmlformats.org/officeDocument/2006/relationships/tags" Target="../tags/tag297.xml"/><Relationship Id="rId7" Type="http://schemas.openxmlformats.org/officeDocument/2006/relationships/tags" Target="../tags/tag301.xml"/><Relationship Id="rId12" Type="http://schemas.openxmlformats.org/officeDocument/2006/relationships/tags" Target="../tags/tag306.xml"/><Relationship Id="rId17" Type="http://schemas.openxmlformats.org/officeDocument/2006/relationships/tags" Target="../tags/tag311.xml"/><Relationship Id="rId2" Type="http://schemas.openxmlformats.org/officeDocument/2006/relationships/tags" Target="../tags/tag296.xml"/><Relationship Id="rId16" Type="http://schemas.openxmlformats.org/officeDocument/2006/relationships/tags" Target="../tags/tag310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tags" Target="../tags/tag305.xml"/><Relationship Id="rId5" Type="http://schemas.openxmlformats.org/officeDocument/2006/relationships/tags" Target="../tags/tag299.xml"/><Relationship Id="rId15" Type="http://schemas.openxmlformats.org/officeDocument/2006/relationships/tags" Target="../tags/tag309.xml"/><Relationship Id="rId10" Type="http://schemas.openxmlformats.org/officeDocument/2006/relationships/tags" Target="../tags/tag304.xml"/><Relationship Id="rId19" Type="http://schemas.openxmlformats.org/officeDocument/2006/relationships/tags" Target="../tags/tag313.xml"/><Relationship Id="rId4" Type="http://schemas.openxmlformats.org/officeDocument/2006/relationships/tags" Target="../tags/tag298.xml"/><Relationship Id="rId9" Type="http://schemas.openxmlformats.org/officeDocument/2006/relationships/tags" Target="../tags/tag303.xml"/><Relationship Id="rId14" Type="http://schemas.openxmlformats.org/officeDocument/2006/relationships/tags" Target="../tags/tag30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5143500" y="1628775"/>
            <a:ext cx="1905000" cy="635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5"/>
          <p:cNvSpPr txBox="1"/>
          <p:nvPr>
            <p:custDataLst>
              <p:tags r:id="rId3"/>
            </p:custDataLst>
          </p:nvPr>
        </p:nvSpPr>
        <p:spPr>
          <a:xfrm>
            <a:off x="5296218" y="1628775"/>
            <a:ext cx="1599565" cy="63436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36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2022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 idx="13"/>
            <p:custDataLst>
              <p:tags r:id="rId4"/>
            </p:custDataLst>
          </p:nvPr>
        </p:nvSpPr>
        <p:spPr>
          <a:xfrm>
            <a:off x="2920999" y="2414907"/>
            <a:ext cx="6827007" cy="1014094"/>
          </a:xfrm>
        </p:spPr>
        <p:txBody>
          <a:bodyPr>
            <a:noAutofit/>
          </a:bodyPr>
          <a:lstStyle/>
          <a:p>
            <a:r>
              <a:rPr lang="zh-CN" altLang="en-US" sz="4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RocketMQ源码分析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  <p:custDataLst>
              <p:tags r:id="rId5"/>
            </p:custDataLst>
          </p:nvPr>
        </p:nvSpPr>
        <p:spPr>
          <a:xfrm>
            <a:off x="4101159" y="4585969"/>
            <a:ext cx="1590190" cy="635135"/>
          </a:xfrm>
        </p:spPr>
        <p:txBody>
          <a:bodyPr/>
          <a:lstStyle/>
          <a:p>
            <a:r>
              <a:rPr lang="en-US" altLang="zh-CN" err="1">
                <a:solidFill>
                  <a:schemeClr val="dk1"/>
                </a:solidFill>
                <a:sym typeface="Arial" panose="020B0604020202020204" pitchFamily="34" charset="0"/>
              </a:rPr>
              <a:t>zhike.feng</a:t>
            </a:r>
            <a:endParaRPr lang="zh-CN" altLang="en-US">
              <a:solidFill>
                <a:schemeClr val="dk1"/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6"/>
            <p:custDataLst>
              <p:tags r:id="rId6"/>
            </p:custDataLst>
          </p:nvPr>
        </p:nvSpPr>
        <p:spPr>
          <a:xfrm>
            <a:off x="6843948" y="4585968"/>
            <a:ext cx="1590190" cy="635135"/>
          </a:xfrm>
        </p:spPr>
        <p:txBody>
          <a:bodyPr/>
          <a:lstStyle/>
          <a:p>
            <a:r>
              <a:rPr lang="zh-CN" altLang="en-US">
                <a:solidFill>
                  <a:schemeClr val="dk1"/>
                </a:solidFill>
                <a:sym typeface="Arial" panose="020B0604020202020204" pitchFamily="34" charset="0"/>
              </a:rPr>
              <a:t>2022-06-</a:t>
            </a:r>
            <a:r>
              <a:rPr lang="en-US" altLang="zh-CN">
                <a:solidFill>
                  <a:schemeClr val="dk1"/>
                </a:solidFill>
                <a:sym typeface="Arial" panose="020B0604020202020204" pitchFamily="34" charset="0"/>
              </a:rPr>
              <a:t>16</a:t>
            </a:r>
            <a:endParaRPr lang="zh-CN" altLang="en-US">
              <a:solidFill>
                <a:schemeClr val="dk1"/>
              </a:solidFill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0" y="3316103"/>
            <a:ext cx="1905000" cy="1905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3.1 </a:t>
            </a:r>
            <a:r>
              <a:rPr lang="zh-CN" altLang="en-US"/>
              <a:t>存储实现</a:t>
            </a:r>
            <a:r>
              <a:rPr lang="en-US" altLang="zh-CN"/>
              <a:t>-ConsumeQueue</a:t>
            </a:r>
            <a:r>
              <a:rPr lang="zh-CN" altLang="en-US"/>
              <a:t>文件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69882" y="998290"/>
            <a:ext cx="10852237" cy="5343125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目的：以索引形式对消息按</a:t>
            </a:r>
            <a:r>
              <a:rPr lang="en-US" altLang="zh-CN" sz="1400" dirty="0">
                <a:solidFill>
                  <a:srgbClr val="FF0000"/>
                </a:solidFill>
              </a:rPr>
              <a:t>topic</a:t>
            </a:r>
            <a:r>
              <a:rPr lang="zh-CN" altLang="en-US" sz="1400" dirty="0">
                <a:solidFill>
                  <a:srgbClr val="FF0000"/>
                </a:solidFill>
              </a:rPr>
              <a:t>模拟分类</a:t>
            </a:r>
            <a:r>
              <a:rPr lang="zh-CN" altLang="en-US" sz="1400" dirty="0"/>
              <a:t>，便于消费者根据</a:t>
            </a:r>
            <a:r>
              <a:rPr lang="en-US" altLang="zh-CN" sz="1400" dirty="0"/>
              <a:t>topic</a:t>
            </a:r>
            <a:r>
              <a:rPr lang="zh-CN" altLang="en-US" sz="1400" dirty="0"/>
              <a:t>订阅消息</a:t>
            </a:r>
            <a:endParaRPr lang="en-US" altLang="zh-CN" sz="1400" dirty="0"/>
          </a:p>
          <a:p>
            <a:r>
              <a:rPr lang="zh-CN" altLang="en-US" sz="1400" dirty="0"/>
              <a:t>消息条目定长</a:t>
            </a:r>
            <a:r>
              <a:rPr lang="en-US" altLang="zh-CN" sz="1400" dirty="0"/>
              <a:t>20B</a:t>
            </a:r>
            <a:r>
              <a:rPr lang="zh-CN" altLang="en-US" sz="1400" dirty="0"/>
              <a:t>，</a:t>
            </a:r>
            <a:r>
              <a:rPr lang="en-US" altLang="zh-CN" sz="1400" dirty="0"/>
              <a:t>30w</a:t>
            </a:r>
            <a:r>
              <a:rPr lang="zh-CN" altLang="en-US" sz="1400" dirty="0"/>
              <a:t>条，大约</a:t>
            </a:r>
            <a:r>
              <a:rPr lang="en-US" altLang="zh-CN" sz="1400" dirty="0" smtClean="0"/>
              <a:t>5.72MB</a:t>
            </a:r>
          </a:p>
          <a:p>
            <a:r>
              <a:rPr lang="zh-CN" altLang="en-US" sz="1400" dirty="0" smtClean="0"/>
              <a:t>可以先想一下这个索引</a:t>
            </a:r>
            <a:r>
              <a:rPr lang="en-US" altLang="zh-CN" sz="1400" dirty="0" smtClean="0"/>
              <a:t>20</a:t>
            </a:r>
            <a:r>
              <a:rPr lang="zh-CN" altLang="en-US" sz="1400" dirty="0" smtClean="0"/>
              <a:t>个字节大概存了哪些东西，这些内容是如何定位到消息的？</a:t>
            </a:r>
            <a:endParaRPr lang="en-US" altLang="zh-CN" sz="1400" dirty="0"/>
          </a:p>
          <a:p>
            <a:r>
              <a:rPr lang="zh-CN" altLang="en-US" sz="1400" dirty="0"/>
              <a:t>此处需结合</a:t>
            </a:r>
            <a:r>
              <a:rPr lang="en-US" altLang="zh-CN" sz="1400" dirty="0" err="1">
                <a:hlinkClick r:id="rId2" action="ppaction://hlinksldjump"/>
              </a:rPr>
              <a:t>RocketMQ</a:t>
            </a:r>
            <a:r>
              <a:rPr lang="zh-CN" altLang="en-US" sz="1400" dirty="0">
                <a:hlinkClick r:id="rId2" action="ppaction://hlinksldjump"/>
              </a:rPr>
              <a:t>整体架构</a:t>
            </a:r>
            <a:r>
              <a:rPr lang="zh-CN" altLang="en-US" sz="1400" dirty="0"/>
              <a:t>分析</a:t>
            </a:r>
            <a:endParaRPr lang="en-US" altLang="zh-CN" sz="1400" dirty="0"/>
          </a:p>
          <a:p>
            <a:r>
              <a:rPr lang="en-US" altLang="zh-CN" sz="1400" dirty="0" err="1"/>
              <a:t>ConsumeQueue</a:t>
            </a:r>
            <a:r>
              <a:rPr lang="zh-CN" altLang="en-US" sz="1400" dirty="0"/>
              <a:t>类提供了根据</a:t>
            </a:r>
            <a:r>
              <a:rPr lang="en-US" altLang="zh-CN" sz="1400" dirty="0"/>
              <a:t>index</a:t>
            </a:r>
            <a:r>
              <a:rPr lang="zh-CN" altLang="en-US" sz="1400" dirty="0"/>
              <a:t>或时间戳查询消息的方法，具体实现结合</a:t>
            </a:r>
            <a:r>
              <a:rPr lang="en-US" altLang="zh-CN" sz="1400" dirty="0"/>
              <a:t>md</a:t>
            </a:r>
            <a:r>
              <a:rPr lang="zh-CN" altLang="en-US" sz="1400" dirty="0"/>
              <a:t>文档分析。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69881" y="4234652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4B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phyOffset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tag </a:t>
                      </a:r>
                      <a:r>
                        <a:rPr lang="zh-CN" altLang="en-US"/>
                        <a:t>哈希码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phyOffset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tag </a:t>
                      </a:r>
                      <a:r>
                        <a:rPr lang="zh-CN" altLang="en-US"/>
                        <a:t>哈希码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phyOffset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Tag </a:t>
                      </a:r>
                      <a:r>
                        <a:rPr lang="en-US" altLang="zh-CN" dirty="0" err="1"/>
                        <a:t>HashCode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3.1 </a:t>
            </a:r>
            <a:r>
              <a:rPr lang="zh-CN" altLang="en-US"/>
              <a:t>存储实现</a:t>
            </a:r>
            <a:r>
              <a:rPr lang="en-US" altLang="zh-CN"/>
              <a:t>-Index</a:t>
            </a:r>
            <a:r>
              <a:rPr lang="zh-CN" altLang="en-US"/>
              <a:t>文件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69882" y="885198"/>
            <a:ext cx="10852238" cy="5456217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目的：以</a:t>
            </a:r>
            <a:r>
              <a:rPr lang="zh-CN" altLang="en-US" sz="1400" dirty="0">
                <a:solidFill>
                  <a:srgbClr val="FF0000"/>
                </a:solidFill>
              </a:rPr>
              <a:t>消息</a:t>
            </a:r>
            <a:r>
              <a:rPr lang="en-US" altLang="zh-CN" sz="1400" dirty="0">
                <a:solidFill>
                  <a:srgbClr val="FF0000"/>
                </a:solidFill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</a:rPr>
              <a:t>为索引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phyOffset</a:t>
            </a:r>
            <a:r>
              <a:rPr lang="zh-CN" altLang="en-US" sz="1400" dirty="0"/>
              <a:t>为</a:t>
            </a:r>
            <a:r>
              <a:rPr lang="en-US" altLang="zh-CN" sz="1400" dirty="0"/>
              <a:t>value</a:t>
            </a:r>
            <a:r>
              <a:rPr lang="zh-CN" altLang="en-US" sz="1400" dirty="0"/>
              <a:t>的</a:t>
            </a:r>
            <a:r>
              <a:rPr lang="zh-CN" altLang="en-US" sz="1400" dirty="0">
                <a:solidFill>
                  <a:srgbClr val="FF0000"/>
                </a:solidFill>
              </a:rPr>
              <a:t>存储</a:t>
            </a:r>
            <a:r>
              <a:rPr lang="en-US" altLang="zh-CN" sz="1400" dirty="0">
                <a:solidFill>
                  <a:srgbClr val="FF0000"/>
                </a:solidFill>
              </a:rPr>
              <a:t>2000w</a:t>
            </a:r>
            <a:r>
              <a:rPr lang="zh-CN" altLang="en-US" sz="1400" dirty="0">
                <a:solidFill>
                  <a:srgbClr val="FF0000"/>
                </a:solidFill>
              </a:rPr>
              <a:t>条目</a:t>
            </a:r>
            <a:r>
              <a:rPr lang="zh-CN" altLang="en-US" sz="1400" dirty="0"/>
              <a:t>的索引文件</a:t>
            </a:r>
            <a:endParaRPr lang="en-US" altLang="zh-CN" sz="1400" dirty="0"/>
          </a:p>
          <a:p>
            <a:r>
              <a:rPr lang="en-US" altLang="zh-CN" sz="1400" dirty="0"/>
              <a:t>Index</a:t>
            </a:r>
            <a:r>
              <a:rPr lang="zh-CN" altLang="en-US" sz="1400" dirty="0"/>
              <a:t>文件大小</a:t>
            </a:r>
            <a:r>
              <a:rPr lang="en-US" altLang="zh-CN" sz="1400" dirty="0"/>
              <a:t>=40B+500w*4B+2000w*20B</a:t>
            </a:r>
            <a:r>
              <a:rPr lang="zh-CN" altLang="en-US" sz="1400" dirty="0"/>
              <a:t>，大约</a:t>
            </a:r>
            <a:r>
              <a:rPr lang="en-US" altLang="zh-CN" sz="1400" dirty="0"/>
              <a:t>400MB</a:t>
            </a:r>
          </a:p>
          <a:p>
            <a:r>
              <a:rPr lang="zh-CN" altLang="en-US" sz="1400" dirty="0"/>
              <a:t>结合</a:t>
            </a:r>
            <a:r>
              <a:rPr lang="en-US" altLang="zh-CN" sz="1400" dirty="0"/>
              <a:t>md</a:t>
            </a:r>
            <a:r>
              <a:rPr lang="zh-CN" altLang="en-US" sz="1400" dirty="0"/>
              <a:t>文档具体分析如何插入、</a:t>
            </a:r>
            <a:r>
              <a:rPr lang="en-US" altLang="zh-CN" sz="1400" dirty="0"/>
              <a:t>hash</a:t>
            </a:r>
            <a:r>
              <a:rPr lang="zh-CN" altLang="en-US" sz="1400" dirty="0"/>
              <a:t>冲突和查找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0" y="1877380"/>
            <a:ext cx="8927444" cy="4839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存储实现</a:t>
            </a:r>
            <a:r>
              <a:rPr lang="en-US" altLang="zh-CN" dirty="0"/>
              <a:t>-</a:t>
            </a:r>
            <a:r>
              <a:rPr lang="en-US" altLang="zh-CN" dirty="0" err="1"/>
              <a:t>MappedFile</a:t>
            </a:r>
            <a:r>
              <a:rPr lang="zh-CN" altLang="en-US" dirty="0"/>
              <a:t>和</a:t>
            </a:r>
            <a:r>
              <a:rPr lang="en-US" altLang="zh-CN" dirty="0" err="1"/>
              <a:t>TransientStorePool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>
            <a:normAutofit/>
          </a:bodyPr>
          <a:lstStyle/>
          <a:p>
            <a:r>
              <a:rPr lang="en-US" altLang="zh-CN" sz="1400" dirty="0" err="1"/>
              <a:t>CommitLog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、</a:t>
            </a:r>
            <a:r>
              <a:rPr lang="en-US" altLang="zh-CN" sz="1400" dirty="0"/>
              <a:t>Index</a:t>
            </a:r>
            <a:r>
              <a:rPr lang="zh-CN" altLang="en-US" sz="1400" dirty="0"/>
              <a:t>文件整体都是固定大小的，写满就创建新的文件</a:t>
            </a:r>
            <a:endParaRPr lang="en-US" altLang="zh-CN" sz="1400" dirty="0"/>
          </a:p>
          <a:p>
            <a:r>
              <a:rPr lang="en-US" altLang="zh-CN" sz="1400" dirty="0" err="1"/>
              <a:t>RocketMQ</a:t>
            </a:r>
            <a:r>
              <a:rPr lang="zh-CN" altLang="en-US" sz="1400" dirty="0">
                <a:solidFill>
                  <a:srgbClr val="FF0000"/>
                </a:solidFill>
              </a:rPr>
              <a:t>用</a:t>
            </a:r>
            <a:r>
              <a:rPr lang="en-US" altLang="zh-CN" sz="1400" dirty="0" err="1">
                <a:solidFill>
                  <a:srgbClr val="FF0000"/>
                </a:solidFill>
              </a:rPr>
              <a:t>MappedFile</a:t>
            </a:r>
            <a:r>
              <a:rPr lang="zh-CN" altLang="en-US" sz="1400" dirty="0">
                <a:solidFill>
                  <a:srgbClr val="FF0000"/>
                </a:solidFill>
              </a:rPr>
              <a:t>这个类封装文件的</a:t>
            </a:r>
            <a:r>
              <a:rPr lang="en-US" altLang="zh-CN" sz="1400" dirty="0" err="1">
                <a:solidFill>
                  <a:srgbClr val="FF0000"/>
                </a:solidFill>
              </a:rPr>
              <a:t>FileChannel</a:t>
            </a:r>
            <a:r>
              <a:rPr lang="zh-CN" altLang="en-US" sz="1400" dirty="0">
                <a:solidFill>
                  <a:srgbClr val="FF0000"/>
                </a:solidFill>
              </a:rPr>
              <a:t>来操作单个文件</a:t>
            </a:r>
            <a:r>
              <a:rPr lang="zh-CN" altLang="en-US" sz="1400" dirty="0"/>
              <a:t>，提供如写、读、提交、刷盘等操作</a:t>
            </a:r>
            <a:endParaRPr lang="en-US" altLang="zh-CN" sz="1400" dirty="0"/>
          </a:p>
          <a:p>
            <a:r>
              <a:rPr lang="en-US" altLang="zh-CN" sz="1400" dirty="0" err="1"/>
              <a:t>TransientStorePool</a:t>
            </a:r>
            <a:r>
              <a:rPr lang="zh-CN" altLang="en-US" sz="1400" dirty="0"/>
              <a:t>从单词上看是瞬态缓冲池，默认不开启，一旦开启，启动过程中将</a:t>
            </a:r>
            <a:r>
              <a:rPr lang="zh-CN" altLang="en-US" sz="1400" dirty="0">
                <a:solidFill>
                  <a:srgbClr val="FF0000"/>
                </a:solidFill>
              </a:rPr>
              <a:t>申请</a:t>
            </a:r>
            <a:r>
              <a:rPr lang="en-US" altLang="zh-CN" sz="1400" dirty="0">
                <a:solidFill>
                  <a:srgbClr val="FF0000"/>
                </a:solidFill>
              </a:rPr>
              <a:t>5GB</a:t>
            </a:r>
            <a:r>
              <a:rPr lang="zh-CN" altLang="en-US" sz="1400" dirty="0">
                <a:solidFill>
                  <a:srgbClr val="FF0000"/>
                </a:solidFill>
              </a:rPr>
              <a:t>内存</a:t>
            </a:r>
            <a:r>
              <a:rPr lang="zh-CN" altLang="en-US" sz="1400" dirty="0"/>
              <a:t>作为缓冲池</a:t>
            </a:r>
            <a:endParaRPr lang="en-US" altLang="zh-CN" sz="1400" dirty="0"/>
          </a:p>
          <a:p>
            <a:r>
              <a:rPr lang="zh-CN" altLang="en-US" sz="1400" dirty="0"/>
              <a:t>开启瞬态缓冲池后，消息写入流程变为：</a:t>
            </a:r>
            <a:r>
              <a:rPr lang="zh-CN" altLang="en-US" sz="1400" dirty="0">
                <a:solidFill>
                  <a:srgbClr val="FF0000"/>
                </a:solidFill>
              </a:rPr>
              <a:t>写入缓冲池</a:t>
            </a:r>
            <a:r>
              <a:rPr lang="en-US" altLang="zh-CN" sz="1400" dirty="0">
                <a:solidFill>
                  <a:srgbClr val="FF0000"/>
                </a:solidFill>
                <a:sym typeface="Wingdings" panose="05000000000000000000" pitchFamily="2" charset="2"/>
              </a:rPr>
              <a:t>commit</a:t>
            </a:r>
            <a:r>
              <a:rPr lang="zh-CN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到</a:t>
            </a:r>
            <a:r>
              <a:rPr lang="en-US" altLang="zh-CN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CommitLog</a:t>
            </a:r>
            <a:r>
              <a:rPr lang="zh-CN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文件通道</a:t>
            </a:r>
            <a:r>
              <a:rPr lang="en-US" altLang="zh-CN" sz="1400" dirty="0">
                <a:solidFill>
                  <a:srgbClr val="FF0000"/>
                </a:solidFill>
                <a:sym typeface="Wingdings" panose="05000000000000000000" pitchFamily="2" charset="2"/>
              </a:rPr>
              <a:t>flush</a:t>
            </a:r>
            <a:endParaRPr lang="en-US" altLang="zh-CN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9881" y="5720826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/>
              <a:t>备注：结合</a:t>
            </a:r>
            <a:r>
              <a:rPr lang="en-US" altLang="zh-CN" sz="1000"/>
              <a:t>md</a:t>
            </a:r>
            <a:r>
              <a:rPr lang="zh-CN" altLang="en-US" sz="1000"/>
              <a:t>文档分析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3.2 </a:t>
            </a:r>
            <a:r>
              <a:rPr lang="zh-CN" altLang="en-US"/>
              <a:t>存储服务启动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>
            <a:normAutofit/>
          </a:bodyPr>
          <a:lstStyle/>
          <a:p>
            <a:r>
              <a:rPr lang="en-US" altLang="zh-CN" sz="1400" dirty="0" err="1"/>
              <a:t>DefaultMessageStore</a:t>
            </a:r>
            <a:r>
              <a:rPr lang="zh-CN" altLang="en-US" sz="1400" dirty="0"/>
              <a:t>提供存储服务，进行</a:t>
            </a:r>
            <a:r>
              <a:rPr lang="zh-CN" altLang="en-US" sz="1400" dirty="0">
                <a:solidFill>
                  <a:srgbClr val="FF0000"/>
                </a:solidFill>
              </a:rPr>
              <a:t>宏观上的读写</a:t>
            </a:r>
            <a:r>
              <a:rPr lang="zh-CN" altLang="en-US" sz="1400" dirty="0"/>
              <a:t>，微观上由各个文件的</a:t>
            </a:r>
            <a:r>
              <a:rPr lang="en-US" altLang="zh-CN" sz="1400" dirty="0" err="1"/>
              <a:t>MappedFile</a:t>
            </a:r>
            <a:r>
              <a:rPr lang="zh-CN" altLang="en-US" sz="1400" dirty="0"/>
              <a:t>实现。</a:t>
            </a:r>
            <a:endParaRPr lang="en-US" altLang="zh-CN" sz="1400" dirty="0"/>
          </a:p>
          <a:p>
            <a:r>
              <a:rPr lang="zh-CN" altLang="en-US" sz="1400" dirty="0">
                <a:hlinkClick r:id="rId2"/>
              </a:rPr>
              <a:t>启动流程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53" y="2376062"/>
            <a:ext cx="5612494" cy="2105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3.3 </a:t>
            </a:r>
            <a:r>
              <a:rPr lang="zh-CN" altLang="en-US"/>
              <a:t>发送存储流程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669881" y="885198"/>
            <a:ext cx="10852237" cy="5388907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消息在</a:t>
            </a:r>
            <a:r>
              <a:rPr lang="en-US" altLang="zh-CN" sz="1400" dirty="0"/>
              <a:t>broker</a:t>
            </a:r>
            <a:r>
              <a:rPr lang="zh-CN" altLang="en-US" sz="1400" dirty="0"/>
              <a:t>收到后的入口是</a:t>
            </a:r>
            <a:r>
              <a:rPr lang="en-US" altLang="zh-CN" sz="1400" dirty="0" err="1"/>
              <a:t>DefaultMessageStore#putMessage</a:t>
            </a:r>
            <a:r>
              <a:rPr lang="en-US" altLang="zh-CN" sz="1400" dirty="0"/>
              <a:t>()</a:t>
            </a:r>
            <a:r>
              <a:rPr lang="zh-CN" altLang="en-US" sz="1400" dirty="0"/>
              <a:t>，这里仅进行一些检查和校验，就调用</a:t>
            </a:r>
            <a:r>
              <a:rPr lang="en-US" altLang="zh-CN" sz="1400" dirty="0" err="1">
                <a:solidFill>
                  <a:srgbClr val="FF0000"/>
                </a:solidFill>
              </a:rPr>
              <a:t>CommitLog#asyncPutMessage</a:t>
            </a:r>
            <a:r>
              <a:rPr lang="en-US" altLang="zh-CN" sz="1400" dirty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sz="1400" dirty="0" err="1"/>
              <a:t>asyncPutMessage</a:t>
            </a:r>
            <a:r>
              <a:rPr lang="en-US" altLang="zh-CN" sz="1400" dirty="0"/>
              <a:t>()</a:t>
            </a:r>
            <a:r>
              <a:rPr lang="zh-CN" altLang="en-US" sz="1400" dirty="0"/>
              <a:t>进行消息处理，以及延时消息的处理，然后</a:t>
            </a:r>
            <a:r>
              <a:rPr lang="zh-CN" altLang="en-US" sz="1400" b="1" dirty="0">
                <a:solidFill>
                  <a:srgbClr val="FF0000"/>
                </a:solidFill>
              </a:rPr>
              <a:t>加锁</a:t>
            </a:r>
            <a:r>
              <a:rPr lang="zh-CN" altLang="en-US" sz="1400" dirty="0"/>
              <a:t>准备写入，调用</a:t>
            </a:r>
            <a:r>
              <a:rPr lang="en-US" altLang="zh-CN" sz="1400" dirty="0" err="1"/>
              <a:t>MappedFile#appendMessage</a:t>
            </a:r>
            <a:r>
              <a:rPr lang="en-US" altLang="zh-CN" sz="1400" dirty="0"/>
              <a:t>()</a:t>
            </a:r>
            <a:r>
              <a:rPr lang="zh-CN" altLang="en-US" sz="1400" dirty="0"/>
              <a:t>写入内存映射缓冲区中</a:t>
            </a:r>
            <a:endParaRPr lang="en-US" altLang="zh-CN" sz="1400" dirty="0"/>
          </a:p>
          <a:p>
            <a:r>
              <a:rPr lang="zh-CN" altLang="en-US" sz="1400" dirty="0"/>
              <a:t>写入完成后</a:t>
            </a:r>
            <a:r>
              <a:rPr lang="en-US" altLang="zh-CN" sz="1400" dirty="0" err="1"/>
              <a:t>asyncPutMessage</a:t>
            </a:r>
            <a:r>
              <a:rPr lang="en-US" altLang="zh-CN" sz="1400" dirty="0"/>
              <a:t>()</a:t>
            </a:r>
            <a:r>
              <a:rPr lang="zh-CN" altLang="en-US" sz="1400" b="1" dirty="0">
                <a:solidFill>
                  <a:srgbClr val="FF0000"/>
                </a:solidFill>
              </a:rPr>
              <a:t>释放锁</a:t>
            </a:r>
            <a:r>
              <a:rPr lang="zh-CN" altLang="en-US" sz="1400" dirty="0"/>
              <a:t>再提交刷盘请求和</a:t>
            </a:r>
            <a:r>
              <a:rPr lang="en-US" altLang="zh-CN" sz="1400" dirty="0"/>
              <a:t>HA</a:t>
            </a:r>
            <a:r>
              <a:rPr lang="zh-CN" altLang="en-US" sz="1400" dirty="0"/>
              <a:t>主从同步请求。</a:t>
            </a:r>
            <a:endParaRPr lang="en-US" altLang="zh-CN" sz="1400" dirty="0"/>
          </a:p>
        </p:txBody>
      </p:sp>
      <p:pic>
        <p:nvPicPr>
          <p:cNvPr id="4" name="幻灯片缩放定位 3">
            <a:hlinkClick r:id="rId2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4" y="4022158"/>
            <a:ext cx="3048000" cy="1714500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3.4 </a:t>
            </a:r>
            <a:r>
              <a:rPr lang="zh-CN" altLang="en-US"/>
              <a:t>消息转发</a:t>
            </a:r>
            <a:r>
              <a:rPr lang="en-US" altLang="zh-CN"/>
              <a:t>reput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669881" y="885198"/>
            <a:ext cx="10852237" cy="5388907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消息转发由</a:t>
            </a:r>
            <a:r>
              <a:rPr lang="en-US" altLang="zh-CN" sz="1400" dirty="0" err="1"/>
              <a:t>DefaultMessageStore.ReputMessageService</a:t>
            </a:r>
            <a:r>
              <a:rPr lang="zh-CN" altLang="en-US" sz="1400" dirty="0"/>
              <a:t>内部类实现，消息写入</a:t>
            </a:r>
            <a:r>
              <a:rPr lang="en-US" altLang="zh-CN" sz="1400" dirty="0" err="1"/>
              <a:t>CommitLog</a:t>
            </a:r>
            <a:r>
              <a:rPr lang="zh-CN" altLang="en-US" sz="1400" dirty="0"/>
              <a:t>文件后，需要</a:t>
            </a:r>
            <a:r>
              <a:rPr lang="zh-CN" altLang="en-US" sz="1400" dirty="0">
                <a:solidFill>
                  <a:srgbClr val="FF0000"/>
                </a:solidFill>
              </a:rPr>
              <a:t>及时转发给</a:t>
            </a:r>
            <a:r>
              <a:rPr lang="en-US" altLang="zh-CN" sz="1400" dirty="0" err="1">
                <a:solidFill>
                  <a:srgbClr val="FF0000"/>
                </a:solidFill>
              </a:rPr>
              <a:t>ConsumeQueue</a:t>
            </a:r>
            <a:r>
              <a:rPr lang="zh-CN" altLang="en-US" sz="1400" dirty="0">
                <a:solidFill>
                  <a:srgbClr val="FF0000"/>
                </a:solidFill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</a:rPr>
              <a:t>Index</a:t>
            </a:r>
            <a:r>
              <a:rPr lang="zh-CN" altLang="en-US" sz="1400" dirty="0">
                <a:solidFill>
                  <a:srgbClr val="FF0000"/>
                </a:solidFill>
              </a:rPr>
              <a:t>文件</a:t>
            </a:r>
            <a:r>
              <a:rPr lang="zh-CN" altLang="en-US" sz="1400" dirty="0"/>
              <a:t>，这样消费者才能看见消息</a:t>
            </a:r>
            <a:endParaRPr lang="en-US" altLang="zh-CN" sz="1400" dirty="0"/>
          </a:p>
          <a:p>
            <a:r>
              <a:rPr lang="zh-CN" altLang="en-US" sz="1400" dirty="0"/>
              <a:t>转发服务线程</a:t>
            </a:r>
            <a:r>
              <a:rPr lang="zh-CN" altLang="en-US" sz="1400" dirty="0">
                <a:solidFill>
                  <a:srgbClr val="FF0000"/>
                </a:solidFill>
              </a:rPr>
              <a:t>每</a:t>
            </a:r>
            <a:r>
              <a:rPr lang="en-US" altLang="zh-CN" sz="1400" dirty="0">
                <a:solidFill>
                  <a:srgbClr val="FF0000"/>
                </a:solidFill>
              </a:rPr>
              <a:t>1ms</a:t>
            </a:r>
            <a:r>
              <a:rPr lang="zh-CN" altLang="en-US" sz="1400" dirty="0"/>
              <a:t>检查</a:t>
            </a:r>
            <a:r>
              <a:rPr lang="en-US" altLang="zh-CN" sz="1400" dirty="0" err="1"/>
              <a:t>CommitLog</a:t>
            </a:r>
            <a:r>
              <a:rPr lang="zh-CN" altLang="en-US" sz="1400" dirty="0"/>
              <a:t>是否有新消息，有则创建</a:t>
            </a:r>
            <a:r>
              <a:rPr lang="en-US" altLang="zh-CN" sz="1400" dirty="0" err="1"/>
              <a:t>DispatchRequest</a:t>
            </a:r>
            <a:r>
              <a:rPr lang="zh-CN" altLang="en-US" sz="1400" dirty="0"/>
              <a:t>，它会被提交到</a:t>
            </a:r>
            <a:r>
              <a:rPr lang="en-US" altLang="zh-CN" sz="1400" dirty="0" err="1"/>
              <a:t>CommitLogDispatcher</a:t>
            </a:r>
            <a:r>
              <a:rPr lang="zh-CN" altLang="en-US" sz="1400" dirty="0"/>
              <a:t>，它会调用下面两个</a:t>
            </a:r>
            <a:r>
              <a:rPr lang="en-US" altLang="zh-CN" sz="1400" dirty="0"/>
              <a:t>dispatch()</a:t>
            </a:r>
            <a:r>
              <a:rPr lang="zh-CN" altLang="en-US" sz="1400" dirty="0"/>
              <a:t>方法</a:t>
            </a:r>
            <a:endParaRPr lang="en-US" altLang="zh-CN" sz="1400" dirty="0"/>
          </a:p>
          <a:p>
            <a:r>
              <a:rPr lang="en-US" altLang="zh-CN" sz="1400" dirty="0" err="1"/>
              <a:t>CommitLogDispatcherBuildConsumeQueue.dispatch</a:t>
            </a:r>
            <a:r>
              <a:rPr lang="en-US" altLang="zh-CN" sz="1400" dirty="0"/>
              <a:t>()</a:t>
            </a:r>
            <a:r>
              <a:rPr lang="zh-CN" altLang="en-US" sz="1400" dirty="0">
                <a:solidFill>
                  <a:srgbClr val="FF0000"/>
                </a:solidFill>
              </a:rPr>
              <a:t>构建消费队列</a:t>
            </a:r>
            <a:r>
              <a:rPr lang="zh-CN" altLang="en-US" sz="1400" dirty="0"/>
              <a:t>，将消息的</a:t>
            </a:r>
            <a:r>
              <a:rPr lang="en-US" altLang="zh-CN" sz="1400" dirty="0" err="1"/>
              <a:t>phyOffset</a:t>
            </a:r>
            <a:r>
              <a:rPr lang="zh-CN" altLang="en-US" sz="1400" dirty="0"/>
              <a:t>、</a:t>
            </a:r>
            <a:r>
              <a:rPr lang="en-US" altLang="zh-CN" sz="1400" dirty="0"/>
              <a:t>size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tagHashCode</a:t>
            </a:r>
            <a:r>
              <a:rPr lang="zh-CN" altLang="en-US" sz="1400" dirty="0"/>
              <a:t>一共</a:t>
            </a:r>
            <a:r>
              <a:rPr lang="en-US" altLang="zh-CN" sz="1400" dirty="0"/>
              <a:t>20B</a:t>
            </a:r>
            <a:r>
              <a:rPr lang="zh-CN" altLang="en-US" sz="1400" dirty="0"/>
              <a:t>数据写入文件末尾</a:t>
            </a:r>
            <a:endParaRPr lang="en-US" altLang="zh-CN" sz="1400" dirty="0"/>
          </a:p>
          <a:p>
            <a:r>
              <a:rPr lang="en-US" altLang="zh-CN" sz="1400" dirty="0" err="1"/>
              <a:t>CommitLogDispatcherBuildIndex</a:t>
            </a:r>
            <a:r>
              <a:rPr lang="zh-CN" altLang="en-US" sz="1400" dirty="0">
                <a:solidFill>
                  <a:srgbClr val="FF0000"/>
                </a:solidFill>
              </a:rPr>
              <a:t>构建消息索引</a:t>
            </a:r>
            <a:r>
              <a:rPr lang="zh-CN" altLang="en-US" sz="1400" dirty="0"/>
              <a:t>，</a:t>
            </a:r>
            <a:r>
              <a:rPr lang="zh-CN" altLang="en-US" sz="1400" dirty="0">
                <a:solidFill>
                  <a:srgbClr val="FF0000"/>
                </a:solidFill>
              </a:rPr>
              <a:t>将</a:t>
            </a:r>
            <a:r>
              <a:rPr lang="en-US" altLang="zh-CN" sz="1400" dirty="0">
                <a:solidFill>
                  <a:srgbClr val="FF0000"/>
                </a:solidFill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</a:rPr>
              <a:t>以空格进行分割</a:t>
            </a:r>
            <a:r>
              <a:rPr lang="zh-CN" altLang="en-US" sz="1400" dirty="0"/>
              <a:t>后循环调用</a:t>
            </a:r>
            <a:r>
              <a:rPr lang="en-US" altLang="zh-CN" sz="1400" dirty="0" err="1"/>
              <a:t>IndexService#putKey</a:t>
            </a:r>
            <a:r>
              <a:rPr lang="en-US" altLang="zh-CN" sz="1400" dirty="0"/>
              <a:t>()</a:t>
            </a:r>
            <a:r>
              <a:rPr lang="zh-CN" altLang="en-US" sz="1400" dirty="0"/>
              <a:t>将索引插入</a:t>
            </a:r>
            <a:r>
              <a:rPr lang="en-US" altLang="zh-CN" sz="1400" dirty="0"/>
              <a:t>Index</a:t>
            </a:r>
            <a:r>
              <a:rPr lang="zh-CN" altLang="en-US" sz="1400" dirty="0"/>
              <a:t>文件。因此可以给消息设置多条索引。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8" name="幻灯片缩放定位 7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402" y="4793474"/>
            <a:ext cx="3048000" cy="1714500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幻灯片缩放定位 9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93" y="4793474"/>
            <a:ext cx="3048000" cy="1714500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3.5 </a:t>
            </a:r>
            <a:r>
              <a:rPr lang="zh-CN" altLang="en-US"/>
              <a:t>刷盘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669881" y="885198"/>
            <a:ext cx="10852237" cy="5388907"/>
          </a:xfrm>
        </p:spPr>
        <p:txBody>
          <a:bodyPr>
            <a:normAutofit/>
          </a:bodyPr>
          <a:lstStyle/>
          <a:p>
            <a:endParaRPr lang="en-US" altLang="zh-CN" sz="1400"/>
          </a:p>
          <a:p>
            <a:endParaRPr lang="en-US" altLang="zh-CN" sz="1400"/>
          </a:p>
        </p:txBody>
      </p:sp>
      <p:pic>
        <p:nvPicPr>
          <p:cNvPr id="3" name="图片 2" descr="刷盘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810"/>
            <a:ext cx="12192000" cy="5579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2535586"/>
            <a:ext cx="12192000" cy="4322414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3" name="矩形 12"/>
            <p:cNvSpPr/>
            <p:nvPr userDrawn="1">
              <p:custDataLst>
                <p:tags r:id="rId22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矩形 13"/>
            <p:cNvSpPr/>
            <p:nvPr userDrawn="1">
              <p:custDataLst>
                <p:tags r:id="rId23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14"/>
            <p:cNvSpPr/>
            <p:nvPr userDrawn="1">
              <p:custDataLst>
                <p:tags r:id="rId24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457200" y="608400"/>
            <a:ext cx="11278800" cy="62674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 fontScale="9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zh-CN" altLang="en-US" sz="3555" b="1" spc="3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4、消息消费分析</a:t>
            </a:r>
          </a:p>
        </p:txBody>
      </p:sp>
      <p:sp>
        <p:nvSpPr>
          <p:cNvPr id="16" name="TextBox 21"/>
          <p:cNvSpPr txBox="1"/>
          <p:nvPr>
            <p:custDataLst>
              <p:tags r:id="rId5"/>
            </p:custDataLst>
          </p:nvPr>
        </p:nvSpPr>
        <p:spPr>
          <a:xfrm>
            <a:off x="1805161" y="2841963"/>
            <a:ext cx="2675717" cy="10233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消费模型</a:t>
            </a:r>
            <a:endParaRPr lang="en-US" altLang="zh-CN" sz="1400" spc="15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分配策略</a:t>
            </a:r>
            <a:r>
              <a:rPr lang="en-US" altLang="zh-CN" sz="14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en-US" altLang="zh-CN" sz="14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400" spc="15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再平衡</a:t>
            </a:r>
            <a:r>
              <a:rPr lang="zh-CN" altLang="en-US" sz="1400" spc="15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17" name="Rectangle 29"/>
          <p:cNvSpPr/>
          <p:nvPr>
            <p:custDataLst>
              <p:tags r:id="rId6"/>
            </p:custDataLst>
          </p:nvPr>
        </p:nvSpPr>
        <p:spPr>
          <a:xfrm>
            <a:off x="1096928" y="2380721"/>
            <a:ext cx="3391534" cy="456412"/>
          </a:xfrm>
          <a:prstGeom prst="rect">
            <a:avLst/>
          </a:prstGeom>
        </p:spPr>
        <p:txBody>
          <a:bodyPr wrap="square" anchor="ctr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4.1 负载均衡</a:t>
            </a:r>
          </a:p>
        </p:txBody>
      </p:sp>
      <p:sp>
        <p:nvSpPr>
          <p:cNvPr id="29" name="TextBox 21"/>
          <p:cNvSpPr txBox="1"/>
          <p:nvPr>
            <p:custDataLst>
              <p:tags r:id="rId7"/>
            </p:custDataLst>
          </p:nvPr>
        </p:nvSpPr>
        <p:spPr>
          <a:xfrm>
            <a:off x="7672330" y="2856477"/>
            <a:ext cx="2708796" cy="1023302"/>
          </a:xfrm>
          <a:prstGeom prst="rect">
            <a:avLst/>
          </a:prstGeom>
          <a:noFill/>
        </p:spPr>
        <p:txBody>
          <a:bodyPr wrap="square" rtlCol="0" anchor="ctr">
            <a:normAutofit fontScale="9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推模式流程</a:t>
            </a:r>
          </a:p>
          <a:p>
            <a:pPr>
              <a:lnSpc>
                <a:spcPct val="130000"/>
              </a:lnSpc>
            </a:pPr>
            <a:r>
              <a:rPr lang="zh-CN" altLang="en-US" sz="14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流控</a:t>
            </a:r>
          </a:p>
          <a:p>
            <a:pPr>
              <a:lnSpc>
                <a:spcPct val="130000"/>
              </a:lnSpc>
            </a:pPr>
            <a:r>
              <a:rPr lang="zh-CN" altLang="en-US" sz="14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消息存储查询</a:t>
            </a:r>
          </a:p>
          <a:p>
            <a:pPr>
              <a:lnSpc>
                <a:spcPct val="130000"/>
              </a:lnSpc>
            </a:pPr>
            <a:r>
              <a:rPr lang="zh-CN" altLang="en-US" sz="14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长轮询</a:t>
            </a:r>
          </a:p>
        </p:txBody>
      </p:sp>
      <p:sp>
        <p:nvSpPr>
          <p:cNvPr id="30" name="Rectangle 29"/>
          <p:cNvSpPr/>
          <p:nvPr>
            <p:custDataLst>
              <p:tags r:id="rId8"/>
            </p:custDataLst>
          </p:nvPr>
        </p:nvSpPr>
        <p:spPr>
          <a:xfrm>
            <a:off x="7679971" y="2395235"/>
            <a:ext cx="3416972" cy="456412"/>
          </a:xfrm>
          <a:prstGeom prst="rect">
            <a:avLst/>
          </a:prstGeom>
        </p:spPr>
        <p:txBody>
          <a:bodyPr wrap="square" anchor="ctr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spc="3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拉取消息服务</a:t>
            </a:r>
          </a:p>
        </p:txBody>
      </p:sp>
      <p:sp>
        <p:nvSpPr>
          <p:cNvPr id="20" name="TextBox 21"/>
          <p:cNvSpPr txBox="1"/>
          <p:nvPr>
            <p:custDataLst>
              <p:tags r:id="rId9"/>
            </p:custDataLst>
          </p:nvPr>
        </p:nvSpPr>
        <p:spPr>
          <a:xfrm>
            <a:off x="1802621" y="4534204"/>
            <a:ext cx="2675717" cy="10233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1" name="Rectangle 29"/>
          <p:cNvSpPr/>
          <p:nvPr>
            <p:custDataLst>
              <p:tags r:id="rId10"/>
            </p:custDataLst>
          </p:nvPr>
        </p:nvSpPr>
        <p:spPr>
          <a:xfrm>
            <a:off x="1096928" y="4062802"/>
            <a:ext cx="3391534" cy="456412"/>
          </a:xfrm>
          <a:prstGeom prst="rect">
            <a:avLst/>
          </a:prstGeom>
        </p:spPr>
        <p:txBody>
          <a:bodyPr wrap="square" anchor="ctr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spc="300">
                <a:solidFill>
                  <a:schemeClr val="accent6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4.4 延时消息</a:t>
            </a:r>
          </a:p>
        </p:txBody>
      </p:sp>
      <p:sp>
        <p:nvSpPr>
          <p:cNvPr id="32" name="TextBox 21"/>
          <p:cNvSpPr txBox="1"/>
          <p:nvPr>
            <p:custDataLst>
              <p:tags r:id="rId11"/>
            </p:custDataLst>
          </p:nvPr>
        </p:nvSpPr>
        <p:spPr>
          <a:xfrm>
            <a:off x="7672330" y="4538558"/>
            <a:ext cx="2708796" cy="10233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33" name="Rectangle 29"/>
          <p:cNvSpPr/>
          <p:nvPr>
            <p:custDataLst>
              <p:tags r:id="rId12"/>
            </p:custDataLst>
          </p:nvPr>
        </p:nvSpPr>
        <p:spPr>
          <a:xfrm>
            <a:off x="7679971" y="4077316"/>
            <a:ext cx="3416972" cy="456412"/>
          </a:xfrm>
          <a:prstGeom prst="rect">
            <a:avLst/>
          </a:prstGeom>
        </p:spPr>
        <p:txBody>
          <a:bodyPr wrap="square" anchor="ctr">
            <a:normAutofit fontScale="9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spc="300">
                <a:solidFill>
                  <a:schemeClr val="accent5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顺序消息</a:t>
            </a:r>
          </a:p>
        </p:txBody>
      </p:sp>
      <p:sp>
        <p:nvSpPr>
          <p:cNvPr id="9" name="任意多边形: 形状 8"/>
          <p:cNvSpPr/>
          <p:nvPr>
            <p:custDataLst>
              <p:tags r:id="rId13"/>
            </p:custDataLst>
          </p:nvPr>
        </p:nvSpPr>
        <p:spPr>
          <a:xfrm>
            <a:off x="4626293" y="2510212"/>
            <a:ext cx="1797050" cy="1203324"/>
          </a:xfrm>
          <a:custGeom>
            <a:avLst/>
            <a:gdLst>
              <a:gd name="connsiteX0" fmla="*/ 42630 w 1792186"/>
              <a:gd name="connsiteY0" fmla="*/ 0 h 1213713"/>
              <a:gd name="connsiteX1" fmla="*/ 1587849 w 1792186"/>
              <a:gd name="connsiteY1" fmla="*/ 0 h 1213713"/>
              <a:gd name="connsiteX2" fmla="*/ 1792186 w 1792186"/>
              <a:gd name="connsiteY2" fmla="*/ 561411 h 1213713"/>
              <a:gd name="connsiteX3" fmla="*/ 0 w 1792186"/>
              <a:gd name="connsiteY3" fmla="*/ 1213713 h 1213713"/>
              <a:gd name="connsiteX4" fmla="*/ 0 w 1792186"/>
              <a:gd name="connsiteY4" fmla="*/ 42630 h 1213713"/>
              <a:gd name="connsiteX5" fmla="*/ 42630 w 1792186"/>
              <a:gd name="connsiteY5" fmla="*/ 0 h 121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2186" h="1213713">
                <a:moveTo>
                  <a:pt x="42630" y="0"/>
                </a:moveTo>
                <a:lnTo>
                  <a:pt x="1587849" y="0"/>
                </a:lnTo>
                <a:lnTo>
                  <a:pt x="1792186" y="561411"/>
                </a:lnTo>
                <a:lnTo>
                  <a:pt x="0" y="1213713"/>
                </a:lnTo>
                <a:lnTo>
                  <a:pt x="0" y="42630"/>
                </a:lnTo>
                <a:cubicBezTo>
                  <a:pt x="0" y="19086"/>
                  <a:pt x="19086" y="0"/>
                  <a:pt x="426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Freeform 9"/>
          <p:cNvSpPr/>
          <p:nvPr>
            <p:custDataLst>
              <p:tags r:id="rId14"/>
            </p:custDataLst>
          </p:nvPr>
        </p:nvSpPr>
        <p:spPr>
          <a:xfrm>
            <a:off x="6326505" y="2510213"/>
            <a:ext cx="1203325" cy="1797050"/>
          </a:xfrm>
          <a:custGeom>
            <a:avLst/>
            <a:gdLst>
              <a:gd name="connsiteX0" fmla="*/ 0 w 1203325"/>
              <a:gd name="connsiteY0" fmla="*/ 0 h 1797050"/>
              <a:gd name="connsiteX1" fmla="*/ 1161059 w 1203325"/>
              <a:gd name="connsiteY1" fmla="*/ 0 h 1797050"/>
              <a:gd name="connsiteX2" fmla="*/ 1203325 w 1203325"/>
              <a:gd name="connsiteY2" fmla="*/ 42746 h 1797050"/>
              <a:gd name="connsiteX3" fmla="*/ 1203325 w 1203325"/>
              <a:gd name="connsiteY3" fmla="*/ 1592159 h 1797050"/>
              <a:gd name="connsiteX4" fmla="*/ 646719 w 1203325"/>
              <a:gd name="connsiteY4" fmla="*/ 179705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325" h="1797050">
                <a:moveTo>
                  <a:pt x="0" y="0"/>
                </a:moveTo>
                <a:lnTo>
                  <a:pt x="1161059" y="0"/>
                </a:lnTo>
                <a:cubicBezTo>
                  <a:pt x="1184401" y="0"/>
                  <a:pt x="1203325" y="19139"/>
                  <a:pt x="1203325" y="42746"/>
                </a:cubicBezTo>
                <a:lnTo>
                  <a:pt x="1203325" y="1592159"/>
                </a:lnTo>
                <a:lnTo>
                  <a:pt x="646719" y="179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7" name="Freeform 10"/>
          <p:cNvSpPr/>
          <p:nvPr>
            <p:custDataLst>
              <p:tags r:id="rId15"/>
            </p:custDataLst>
          </p:nvPr>
        </p:nvSpPr>
        <p:spPr>
          <a:xfrm>
            <a:off x="5732780" y="4215194"/>
            <a:ext cx="1797050" cy="1203325"/>
          </a:xfrm>
          <a:custGeom>
            <a:avLst/>
            <a:gdLst>
              <a:gd name="connsiteX0" fmla="*/ 1797049 w 1797050"/>
              <a:gd name="connsiteY0" fmla="*/ 0 h 1203325"/>
              <a:gd name="connsiteX1" fmla="*/ 1797050 w 1797050"/>
              <a:gd name="connsiteY1" fmla="*/ 1161061 h 1203325"/>
              <a:gd name="connsiteX2" fmla="*/ 1754304 w 1797050"/>
              <a:gd name="connsiteY2" fmla="*/ 1203325 h 1203325"/>
              <a:gd name="connsiteX3" fmla="*/ 204892 w 1797050"/>
              <a:gd name="connsiteY3" fmla="*/ 1203324 h 1203325"/>
              <a:gd name="connsiteX4" fmla="*/ 0 w 1797050"/>
              <a:gd name="connsiteY4" fmla="*/ 646720 h 12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050" h="1203325">
                <a:moveTo>
                  <a:pt x="1797049" y="0"/>
                </a:moveTo>
                <a:lnTo>
                  <a:pt x="1797050" y="1161061"/>
                </a:lnTo>
                <a:cubicBezTo>
                  <a:pt x="1797049" y="1184403"/>
                  <a:pt x="1777911" y="1203325"/>
                  <a:pt x="1754304" y="1203325"/>
                </a:cubicBezTo>
                <a:lnTo>
                  <a:pt x="204892" y="1203324"/>
                </a:lnTo>
                <a:lnTo>
                  <a:pt x="0" y="6467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9" name="Freeform 11"/>
          <p:cNvSpPr/>
          <p:nvPr>
            <p:custDataLst>
              <p:tags r:id="rId16"/>
            </p:custDataLst>
          </p:nvPr>
        </p:nvSpPr>
        <p:spPr>
          <a:xfrm>
            <a:off x="4624705" y="3618030"/>
            <a:ext cx="1203323" cy="1797050"/>
          </a:xfrm>
          <a:custGeom>
            <a:avLst/>
            <a:gdLst>
              <a:gd name="connsiteX0" fmla="*/ 556606 w 1203323"/>
              <a:gd name="connsiteY0" fmla="*/ 0 h 1797050"/>
              <a:gd name="connsiteX1" fmla="*/ 1203323 w 1203323"/>
              <a:gd name="connsiteY1" fmla="*/ 1797048 h 1797050"/>
              <a:gd name="connsiteX2" fmla="*/ 42266 w 1203323"/>
              <a:gd name="connsiteY2" fmla="*/ 1797050 h 1797050"/>
              <a:gd name="connsiteX3" fmla="*/ 0 w 1203323"/>
              <a:gd name="connsiteY3" fmla="*/ 1754304 h 1797050"/>
              <a:gd name="connsiteX4" fmla="*/ 0 w 1203323"/>
              <a:gd name="connsiteY4" fmla="*/ 204891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323" h="1797050">
                <a:moveTo>
                  <a:pt x="556606" y="0"/>
                </a:moveTo>
                <a:lnTo>
                  <a:pt x="1203323" y="1797048"/>
                </a:lnTo>
                <a:lnTo>
                  <a:pt x="42266" y="1797050"/>
                </a:lnTo>
                <a:cubicBezTo>
                  <a:pt x="18924" y="1797050"/>
                  <a:pt x="0" y="1777912"/>
                  <a:pt x="0" y="1754304"/>
                </a:cubicBezTo>
                <a:lnTo>
                  <a:pt x="0" y="20489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9" name="Rectangle 12"/>
          <p:cNvSpPr/>
          <p:nvPr>
            <p:custDataLst>
              <p:tags r:id="rId17"/>
            </p:custDataLst>
          </p:nvPr>
        </p:nvSpPr>
        <p:spPr>
          <a:xfrm>
            <a:off x="5272895" y="3159202"/>
            <a:ext cx="1612522" cy="1612523"/>
          </a:xfrm>
          <a:custGeom>
            <a:avLst/>
            <a:gdLst>
              <a:gd name="connsiteX0" fmla="*/ 1182226 w 1612522"/>
              <a:gd name="connsiteY0" fmla="*/ 0 h 1612523"/>
              <a:gd name="connsiteX1" fmla="*/ 1612522 w 1612522"/>
              <a:gd name="connsiteY1" fmla="*/ 1182226 h 1612523"/>
              <a:gd name="connsiteX2" fmla="*/ 430295 w 1612522"/>
              <a:gd name="connsiteY2" fmla="*/ 1612523 h 1612523"/>
              <a:gd name="connsiteX3" fmla="*/ 0 w 1612522"/>
              <a:gd name="connsiteY3" fmla="*/ 430293 h 161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522" h="1612523">
                <a:moveTo>
                  <a:pt x="1182226" y="0"/>
                </a:moveTo>
                <a:lnTo>
                  <a:pt x="1612522" y="1182226"/>
                </a:lnTo>
                <a:lnTo>
                  <a:pt x="430295" y="1612523"/>
                </a:lnTo>
                <a:lnTo>
                  <a:pt x="0" y="430293"/>
                </a:lnTo>
                <a:close/>
              </a:path>
            </a:pathLst>
          </a:custGeom>
          <a:noFill/>
          <a:ln w="19050">
            <a:solidFill>
              <a:schemeClr val="dk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8"/>
            </p:custDataLst>
          </p:nvPr>
        </p:nvSpPr>
        <p:spPr>
          <a:xfrm>
            <a:off x="4713642" y="2718698"/>
            <a:ext cx="669878" cy="629041"/>
          </a:xfrm>
          <a:prstGeom prst="rect">
            <a:avLst/>
          </a:prstGeom>
          <a:noFill/>
        </p:spPr>
        <p:txBody>
          <a:bodyPr wrap="square" rtlCol="0" anchor="ctr">
            <a:normAutofit fontScale="87500"/>
          </a:bodyPr>
          <a:lstStyle/>
          <a:p>
            <a:pPr algn="ctr"/>
            <a:r>
              <a:rPr lang="en-US" sz="28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35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9"/>
            </p:custDataLst>
          </p:nvPr>
        </p:nvSpPr>
        <p:spPr>
          <a:xfrm>
            <a:off x="4713642" y="4622520"/>
            <a:ext cx="669878" cy="629041"/>
          </a:xfrm>
          <a:prstGeom prst="rect">
            <a:avLst/>
          </a:prstGeom>
          <a:noFill/>
        </p:spPr>
        <p:txBody>
          <a:bodyPr wrap="square" rtlCol="0" anchor="ctr">
            <a:normAutofit fontScale="87500"/>
          </a:bodyPr>
          <a:lstStyle/>
          <a:p>
            <a:pPr algn="ctr"/>
            <a:r>
              <a:rPr lang="en-US" sz="28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36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0"/>
            </p:custDataLst>
          </p:nvPr>
        </p:nvSpPr>
        <p:spPr>
          <a:xfrm>
            <a:off x="6746217" y="2718698"/>
            <a:ext cx="669878" cy="629041"/>
          </a:xfrm>
          <a:prstGeom prst="rect">
            <a:avLst/>
          </a:prstGeom>
          <a:noFill/>
        </p:spPr>
        <p:txBody>
          <a:bodyPr wrap="square" rtlCol="0" anchor="ctr">
            <a:normAutofit fontScale="87500"/>
          </a:bodyPr>
          <a:lstStyle/>
          <a:p>
            <a:pPr algn="ctr"/>
            <a:r>
              <a:rPr lang="en-US" sz="28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37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1"/>
            </p:custDataLst>
          </p:nvPr>
        </p:nvSpPr>
        <p:spPr>
          <a:xfrm>
            <a:off x="6691310" y="4622520"/>
            <a:ext cx="669878" cy="629041"/>
          </a:xfrm>
          <a:prstGeom prst="rect">
            <a:avLst/>
          </a:prstGeom>
          <a:noFill/>
        </p:spPr>
        <p:txBody>
          <a:bodyPr wrap="square" rtlCol="0" anchor="ctr">
            <a:normAutofit fontScale="87500"/>
          </a:bodyPr>
          <a:lstStyle/>
          <a:p>
            <a:pPr algn="ctr"/>
            <a:r>
              <a:rPr lang="en-US" sz="2800" b="1" spc="3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4.1 </a:t>
            </a:r>
            <a:r>
              <a:t>负载均衡</a:t>
            </a:r>
            <a:r>
              <a:rPr lang="en-US" altLang="zh-CN"/>
              <a:t>-</a:t>
            </a:r>
            <a:r>
              <a:rPr lang="zh-CN" altLang="en-US"/>
              <a:t>消费模型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 err="1"/>
              <a:t>RocketMQ</a:t>
            </a:r>
            <a:r>
              <a:rPr lang="zh-CN" altLang="en-US" sz="1400" dirty="0"/>
              <a:t>有两种消费模型：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集群模型</a:t>
            </a:r>
            <a:r>
              <a:rPr lang="zh-CN" altLang="en-US" sz="1400" dirty="0"/>
              <a:t>：类似</a:t>
            </a:r>
            <a:r>
              <a:rPr lang="en-US" altLang="zh-CN" sz="1400" dirty="0"/>
              <a:t>Kafka</a:t>
            </a:r>
            <a:r>
              <a:rPr lang="zh-CN" altLang="en-US" sz="1400" dirty="0"/>
              <a:t>，</a:t>
            </a:r>
            <a:r>
              <a:rPr lang="en-US" altLang="zh-CN" sz="1400" dirty="0"/>
              <a:t>topic</a:t>
            </a:r>
            <a:r>
              <a:rPr lang="zh-CN" altLang="en-US" sz="1400" dirty="0"/>
              <a:t>下</a:t>
            </a:r>
            <a:r>
              <a:rPr lang="en-US" altLang="zh-CN" sz="1400" dirty="0"/>
              <a:t>1</a:t>
            </a:r>
            <a:r>
              <a:rPr lang="zh-CN" altLang="en-US" sz="1400" dirty="0"/>
              <a:t>个消费队列只会被消费者组内</a:t>
            </a:r>
            <a:r>
              <a:rPr lang="en-US" altLang="zh-CN" sz="1400" dirty="0"/>
              <a:t>1</a:t>
            </a:r>
            <a:r>
              <a:rPr lang="zh-CN" altLang="en-US" sz="1400" dirty="0"/>
              <a:t>个消费者消费；消费位移保存在</a:t>
            </a:r>
            <a:r>
              <a:rPr lang="en-US" altLang="zh-CN" sz="1400" dirty="0"/>
              <a:t>broker</a:t>
            </a:r>
            <a:r>
              <a:rPr lang="zh-CN" altLang="en-US" sz="1400" dirty="0"/>
              <a:t>端。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广播模型</a:t>
            </a:r>
            <a:r>
              <a:rPr lang="zh-CN" altLang="en-US" sz="1400" dirty="0"/>
              <a:t>：广播效果，消费者组内每个消费者都能收到</a:t>
            </a:r>
            <a:r>
              <a:rPr lang="en-US" altLang="zh-CN" sz="1400" dirty="0"/>
              <a:t>topic</a:t>
            </a:r>
            <a:r>
              <a:rPr lang="zh-CN" altLang="en-US" sz="1400" dirty="0"/>
              <a:t>下所有消费队列的消息；</a:t>
            </a:r>
            <a:r>
              <a:rPr lang="zh-CN" altLang="en-US" sz="1400" dirty="0">
                <a:solidFill>
                  <a:srgbClr val="FF0000"/>
                </a:solidFill>
              </a:rPr>
              <a:t>消费位移保存在</a:t>
            </a:r>
            <a:r>
              <a:rPr lang="en-US" altLang="zh-CN" sz="1400" dirty="0">
                <a:solidFill>
                  <a:srgbClr val="FF0000"/>
                </a:solidFill>
              </a:rPr>
              <a:t>consumer</a:t>
            </a:r>
            <a:r>
              <a:rPr lang="zh-CN" altLang="en-US" sz="1400" dirty="0">
                <a:solidFill>
                  <a:srgbClr val="FF0000"/>
                </a:solidFill>
              </a:rPr>
              <a:t>端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76" y="952500"/>
            <a:ext cx="3935598" cy="53895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4.1 </a:t>
            </a:r>
            <a:r>
              <a:t>负载均衡</a:t>
            </a:r>
            <a:r>
              <a:rPr lang="en-US" altLang="zh-CN"/>
              <a:t>-</a:t>
            </a:r>
            <a:r>
              <a:rPr lang="zh-CN" altLang="en-US"/>
              <a:t>分配策略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2365694"/>
            <a:ext cx="6841089" cy="2087743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82" y="502221"/>
            <a:ext cx="3724712" cy="61670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5FFA5C-067B-45DD-90BB-9AE21218F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53" y="0"/>
            <a:ext cx="9691493" cy="6858000"/>
          </a:xfrm>
          <a:prstGeom prst="rect">
            <a:avLst/>
          </a:prstGeom>
        </p:spPr>
      </p:pic>
      <p:grpSp>
        <p:nvGrpSpPr>
          <p:cNvPr id="7" name="组合 24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9" name="矩形 29"/>
            <p:cNvSpPr/>
            <p:nvPr userDrawn="1">
              <p:custDataLst>
                <p:tags r:id="rId7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 userDrawn="1">
              <p:custDataLst>
                <p:tags r:id="rId8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 userDrawn="1">
              <p:custDataLst>
                <p:tags r:id="rId9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" name="矩形 26"/>
            <p:cNvSpPr/>
            <p:nvPr>
              <p:custDataLst>
                <p:tags r:id="rId4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矩形 27"/>
            <p:cNvSpPr/>
            <p:nvPr>
              <p:custDataLst>
                <p:tags r:id="rId5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3007A8B-CDDA-477D-8099-3A4F7042D42D}"/>
              </a:ext>
            </a:extLst>
          </p:cNvPr>
          <p:cNvSpPr txBox="1"/>
          <p:nvPr/>
        </p:nvSpPr>
        <p:spPr>
          <a:xfrm>
            <a:off x="83820" y="6582062"/>
            <a:ext cx="430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注意：本次分享不探究</a:t>
            </a:r>
            <a:r>
              <a:rPr lang="en-US" altLang="zh-CN" sz="1200"/>
              <a:t>ACL</a:t>
            </a:r>
            <a:r>
              <a:rPr lang="zh-CN" altLang="en-US" sz="1200"/>
              <a:t>、消息轨迹、</a:t>
            </a:r>
            <a:r>
              <a:rPr lang="en-US" altLang="zh-CN" sz="1200"/>
              <a:t>DLedger</a:t>
            </a:r>
            <a:r>
              <a:rPr lang="zh-CN" altLang="en-US" sz="1200"/>
              <a:t>等功能特性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4.1 </a:t>
            </a:r>
            <a:r>
              <a:t>负载均衡</a:t>
            </a:r>
            <a:r>
              <a:rPr lang="en-US" altLang="zh-CN"/>
              <a:t>-</a:t>
            </a:r>
            <a:r>
              <a:rPr lang="zh-CN" altLang="en-US"/>
              <a:t>再平衡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每个消费者客户端</a:t>
            </a:r>
            <a:r>
              <a:rPr lang="zh-CN" altLang="en-US" sz="1400" dirty="0" smtClean="0">
                <a:latin typeface="微软雅黑" panose="020B0503020204020204" charset="-122"/>
                <a:cs typeface="微软雅黑" panose="020B0503020204020204" charset="-122"/>
              </a:rPr>
              <a:t>的RebalanceService</a:t>
            </a:r>
            <a:r>
              <a:rPr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线程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每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20s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调度</a:t>
            </a:r>
            <a:r>
              <a:rPr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，最终以RebalanceImpl#rebalanceByTopic()对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单个topic</a:t>
            </a:r>
            <a:r>
              <a:rPr lang="zh-CN" altLang="en-US" sz="1400" dirty="0">
                <a:latin typeface="微软雅黑" panose="020B0503020204020204" charset="-122"/>
                <a:cs typeface="微软雅黑" panose="020B0503020204020204" charset="-122"/>
              </a:rPr>
              <a:t>进行负载均衡，大致步骤如下：</a:t>
            </a:r>
          </a:p>
          <a:p>
            <a:r>
              <a:rPr lang="en-US" altLang="zh-CN" sz="1400" dirty="0">
                <a:latin typeface="微软雅黑" panose="020B0503020204020204" charset="-122"/>
                <a:cs typeface="微软雅黑" panose="020B0503020204020204" charset="-122"/>
              </a:rPr>
              <a:t>1.发请求从broker获取该消费者组内所有的消费端id</a:t>
            </a:r>
          </a:p>
          <a:p>
            <a:r>
              <a:rPr lang="en-US" altLang="zh-CN" sz="1400" dirty="0">
                <a:latin typeface="微软雅黑" panose="020B0503020204020204" charset="-122"/>
                <a:cs typeface="微软雅黑" panose="020B0503020204020204" charset="-122"/>
              </a:rPr>
              <a:t>2.对所有消费者id和消费队列进行排序</a:t>
            </a:r>
          </a:p>
          <a:p>
            <a:r>
              <a:rPr lang="en-US" altLang="zh-CN" sz="1400" dirty="0">
                <a:latin typeface="微软雅黑" panose="020B0503020204020204" charset="-122"/>
                <a:cs typeface="微软雅黑" panose="020B0503020204020204" charset="-122"/>
              </a:rPr>
              <a:t>3.根据分配策略进行队列分配</a:t>
            </a:r>
          </a:p>
          <a:p>
            <a:r>
              <a:rPr lang="en-US" altLang="zh-CN" sz="1400" dirty="0">
                <a:latin typeface="微软雅黑" panose="020B0503020204020204" charset="-122"/>
                <a:cs typeface="微软雅黑" panose="020B0503020204020204" charset="-122"/>
              </a:rPr>
              <a:t>4.根据分配结果更新本地的ProcessQueue</a:t>
            </a:r>
          </a:p>
          <a:p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注意：这里的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PullRequest</a:t>
            </a:r>
            <a:r>
              <a:rPr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非常重要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，再平衡是</a:t>
            </a:r>
            <a:r>
              <a:rPr lang="en-US" altLang="zh-CN" sz="1400" dirty="0" err="1">
                <a:latin typeface="微软雅黑" panose="020B0503020204020204" charset="-122"/>
                <a:cs typeface="微软雅黑" panose="020B0503020204020204" charset="-122"/>
              </a:rPr>
              <a:t>PullRequest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唯一创建的地方。</a:t>
            </a:r>
          </a:p>
          <a:p>
            <a:r>
              <a:rPr sz="1400" dirty="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sz="1400" dirty="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1400" dirty="0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废弃</a:t>
            </a:r>
            <a:r>
              <a:rPr lang="en-US" altLang="zh-CN" sz="1400" dirty="0" err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ProcessQueue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后，为什么要延迟</a:t>
            </a:r>
            <a:r>
              <a:rPr lang="en-US" altLang="zh-CN" sz="1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20s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才解锁定呢？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答：因为消息最长消费时限是15s，顺序消费情况下，为了</a:t>
            </a:r>
            <a:r>
              <a:rPr sz="14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严格保证消费顺序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，需要等待再平衡过程中正在处理的消息处理完成或超时，然后将消费位移提交</a:t>
            </a:r>
            <a:r>
              <a:rPr sz="1400" dirty="0" smtClean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400" dirty="0" smtClean="0">
              <a:latin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 smtClean="0"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lang="en-US" altLang="zh-CN" sz="1400" dirty="0" smtClean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 dirty="0" smtClean="0">
                <a:latin typeface="微软雅黑" panose="020B0503020204020204" charset="-122"/>
                <a:cs typeface="微软雅黑" panose="020B0503020204020204" charset="-122"/>
              </a:rPr>
              <a:t>：和</a:t>
            </a:r>
            <a:r>
              <a:rPr lang="en-US" altLang="zh-CN" sz="1400" dirty="0" err="1" smtClean="0">
                <a:latin typeface="微软雅黑" panose="020B0503020204020204" charset="-122"/>
                <a:cs typeface="微软雅黑" panose="020B0503020204020204" charset="-122"/>
              </a:rPr>
              <a:t>kafka</a:t>
            </a:r>
            <a:r>
              <a:rPr lang="zh-CN" altLang="en-US" sz="1400" dirty="0" smtClean="0">
                <a:latin typeface="微软雅黑" panose="020B0503020204020204" charset="-122"/>
                <a:cs typeface="微软雅黑" panose="020B0503020204020204" charset="-122"/>
              </a:rPr>
              <a:t>的相比，优缺点？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0" y="952500"/>
            <a:ext cx="3840480" cy="538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4.2 </a:t>
            </a:r>
            <a:r>
              <a:t>消息拉取</a:t>
            </a:r>
            <a:r>
              <a:rPr lang="en-US" altLang="zh-CN"/>
              <a:t>-</a:t>
            </a:r>
            <a:r>
              <a:t>拉取模式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sz="1400" dirty="0"/>
              <a:t>经典推模式是以长连接实现的发布订阅，有消息到来由服务端主动发消息到客户端。</a:t>
            </a:r>
            <a:endParaRPr lang="en-US" altLang="zh-CN" sz="1400" dirty="0"/>
          </a:p>
          <a:p>
            <a:r>
              <a:rPr lang="en-US" altLang="zh-CN" sz="1400" dirty="0" err="1"/>
              <a:t>RocketMQ</a:t>
            </a:r>
            <a:r>
              <a:rPr sz="1400" dirty="0"/>
              <a:t>的推模式是如何实现的呢？长连接还是不断轮询？</a:t>
            </a:r>
          </a:p>
          <a:p>
            <a:r>
              <a:rPr sz="1400" dirty="0"/>
              <a:t>答：拉请求</a:t>
            </a:r>
            <a:r>
              <a:rPr lang="en-US" altLang="zh-CN" sz="1400" dirty="0"/>
              <a:t>+</a:t>
            </a:r>
            <a:r>
              <a:rPr sz="1400" dirty="0">
                <a:solidFill>
                  <a:srgbClr val="FF0000"/>
                </a:solidFill>
              </a:rPr>
              <a:t>长轮询</a:t>
            </a:r>
            <a:r>
              <a:rPr lang="en-US" altLang="zh-CN" sz="1400" dirty="0"/>
              <a:t>+</a:t>
            </a:r>
            <a:r>
              <a:rPr sz="1400" dirty="0">
                <a:solidFill>
                  <a:srgbClr val="FF0000"/>
                </a:solidFill>
              </a:rPr>
              <a:t>拉请求挂起</a:t>
            </a:r>
            <a:r>
              <a:rPr lang="en-US" altLang="zh-CN" sz="1400" dirty="0"/>
              <a:t>+</a:t>
            </a:r>
            <a:r>
              <a:rPr sz="1400" dirty="0"/>
              <a:t>消息转发实时唤醒。这样做的资源消耗比长连接低吗？分析一下</a:t>
            </a:r>
            <a:r>
              <a:rPr sz="1400" dirty="0">
                <a:hlinkClick r:id="rId2" action="ppaction://hlinksldjump"/>
              </a:rPr>
              <a:t>拉取流程</a:t>
            </a:r>
            <a:r>
              <a:rPr sz="1400" dirty="0"/>
              <a:t>。</a:t>
            </a:r>
          </a:p>
          <a:p>
            <a:endParaRPr sz="1400" dirty="0"/>
          </a:p>
          <a:p>
            <a:pPr marL="0" indent="0">
              <a:buNone/>
            </a:pPr>
            <a:endParaRPr sz="1400" dirty="0"/>
          </a:p>
          <a:p>
            <a:endParaRPr sz="1400" dirty="0"/>
          </a:p>
        </p:txBody>
      </p:sp>
      <p:graphicFrame>
        <p:nvGraphicFramePr>
          <p:cNvPr id="13" name="图示 12"/>
          <p:cNvGraphicFramePr/>
          <p:nvPr/>
        </p:nvGraphicFramePr>
        <p:xfrm>
          <a:off x="669925" y="885190"/>
          <a:ext cx="6224905" cy="1355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4.2 </a:t>
            </a:r>
            <a:r>
              <a:t>消息拉取</a:t>
            </a:r>
            <a:r>
              <a:rPr lang="en-US" altLang="zh-CN"/>
              <a:t>-</a:t>
            </a:r>
            <a:r>
              <a:t>流控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dirty="0"/>
              <a:t>在消费者发送拉取请求时，会进行流控检查，</a:t>
            </a:r>
            <a:r>
              <a:rPr sz="1400" dirty="0">
                <a:hlinkClick r:id="rId2" action="ppaction://hlinksldjump"/>
              </a:rPr>
              <a:t>位置</a:t>
            </a:r>
          </a:p>
          <a:p>
            <a:r>
              <a:rPr lang="en-US" altLang="zh-CN" sz="1400" dirty="0"/>
              <a:t>1.</a:t>
            </a:r>
            <a:r>
              <a:rPr sz="1400" dirty="0"/>
              <a:t>消息处理</a:t>
            </a:r>
            <a:r>
              <a:rPr sz="1400" dirty="0">
                <a:solidFill>
                  <a:srgbClr val="FF0000"/>
                </a:solidFill>
              </a:rPr>
              <a:t>总数流控</a:t>
            </a:r>
            <a:r>
              <a:rPr sz="1400" dirty="0"/>
              <a:t>：ProcessQueue中消息处理条数默认不能超过1000</a:t>
            </a:r>
          </a:p>
          <a:p>
            <a:r>
              <a:rPr lang="en-US" altLang="zh-CN" sz="1400" dirty="0"/>
              <a:t>2.</a:t>
            </a:r>
            <a:r>
              <a:rPr sz="1400" dirty="0"/>
              <a:t>消息处理</a:t>
            </a:r>
            <a:r>
              <a:rPr sz="1400" dirty="0">
                <a:solidFill>
                  <a:srgbClr val="FF0000"/>
                </a:solidFill>
              </a:rPr>
              <a:t>总大小流控</a:t>
            </a:r>
            <a:r>
              <a:rPr sz="1400" dirty="0"/>
              <a:t>：ProcessQueue中消息大小默认不能超过100MB</a:t>
            </a:r>
          </a:p>
          <a:p>
            <a:r>
              <a:rPr lang="en-US" altLang="zh-CN" sz="1400" dirty="0"/>
              <a:t>3.</a:t>
            </a:r>
            <a:r>
              <a:rPr sz="1400" dirty="0"/>
              <a:t>如果是并发消息消费，则消息</a:t>
            </a:r>
            <a:r>
              <a:rPr sz="1400" dirty="0">
                <a:solidFill>
                  <a:srgbClr val="FF0000"/>
                </a:solidFill>
              </a:rPr>
              <a:t>跨度流控</a:t>
            </a:r>
            <a:r>
              <a:rPr sz="1400" dirty="0"/>
              <a:t>：ProcessQueue中消息偏移量最小和最大之间的跨度默认不能超过2000</a:t>
            </a:r>
          </a:p>
          <a:p>
            <a:r>
              <a:rPr sz="1400" dirty="0"/>
              <a:t>为什么要消息流控？</a:t>
            </a:r>
          </a:p>
          <a:p>
            <a:r>
              <a:rPr sz="1400" dirty="0"/>
              <a:t>为什么要针对并发消费设置跨度流控呢</a:t>
            </a:r>
            <a:r>
              <a:rPr sz="1400" dirty="0" smtClean="0"/>
              <a:t>？</a:t>
            </a:r>
            <a:endParaRPr lang="en-US" sz="1400" dirty="0" smtClean="0"/>
          </a:p>
          <a:p>
            <a:r>
              <a:rPr lang="zh-CN" altLang="en-US" sz="1400" dirty="0" smtClean="0"/>
              <a:t>答：消费位移的提交是根据</a:t>
            </a:r>
            <a:r>
              <a:rPr lang="en-US" altLang="zh-CN" sz="1400" dirty="0" err="1" smtClean="0"/>
              <a:t>ProcessQueue</a:t>
            </a:r>
            <a:r>
              <a:rPr lang="zh-CN" altLang="en-US" sz="1400" dirty="0" smtClean="0"/>
              <a:t>中已处理的</a:t>
            </a:r>
            <a:r>
              <a:rPr lang="zh-CN" altLang="en-US" sz="1400" dirty="0" smtClean="0">
                <a:solidFill>
                  <a:srgbClr val="FF0000"/>
                </a:solidFill>
              </a:rPr>
              <a:t>最小偏移量进行提交</a:t>
            </a:r>
            <a:r>
              <a:rPr lang="zh-CN" altLang="en-US" sz="1400" dirty="0" smtClean="0"/>
              <a:t>，</a:t>
            </a:r>
            <a:r>
              <a:rPr lang="zh-CN" altLang="en-US" sz="1400" dirty="0" smtClean="0">
                <a:solidFill>
                  <a:srgbClr val="FF0000"/>
                </a:solidFill>
              </a:rPr>
              <a:t>并发消费模式</a:t>
            </a:r>
            <a:r>
              <a:rPr lang="zh-CN" altLang="en-US" sz="1400" dirty="0" smtClean="0"/>
              <a:t>下，如果最小偏移量消息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消费时间过长，后面的消息都早已消费完成却无法提交位移，如果此时发生再平衡或该消费者挂了，其它消费者</a:t>
            </a:r>
            <a:r>
              <a:rPr lang="zh-CN" altLang="en-US" sz="1400" dirty="0"/>
              <a:t>拿</a:t>
            </a:r>
            <a:r>
              <a:rPr lang="zh-CN" altLang="en-US" sz="1400" dirty="0" smtClean="0"/>
              <a:t>到该队列消费权利，</a:t>
            </a:r>
            <a:r>
              <a:rPr lang="zh-CN" altLang="en-US" sz="1400" dirty="0" smtClean="0">
                <a:solidFill>
                  <a:srgbClr val="FF0000"/>
                </a:solidFill>
              </a:rPr>
              <a:t>从</a:t>
            </a:r>
            <a:r>
              <a:rPr lang="en-US" altLang="zh-CN" sz="1400" dirty="0" smtClean="0">
                <a:solidFill>
                  <a:srgbClr val="FF0000"/>
                </a:solidFill>
              </a:rPr>
              <a:t>broker</a:t>
            </a:r>
            <a:r>
              <a:rPr lang="zh-CN" altLang="en-US" sz="1400" dirty="0" smtClean="0">
                <a:solidFill>
                  <a:srgbClr val="FF0000"/>
                </a:solidFill>
              </a:rPr>
              <a:t>获取消费位移为</a:t>
            </a:r>
            <a:r>
              <a:rPr lang="en-US" altLang="zh-CN" sz="1400" dirty="0" smtClean="0">
                <a:solidFill>
                  <a:srgbClr val="FF0000"/>
                </a:solidFill>
              </a:rPr>
              <a:t>a-1</a:t>
            </a:r>
            <a:r>
              <a:rPr lang="zh-CN" altLang="en-US" sz="1400" dirty="0" smtClean="0"/>
              <a:t>，那么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和之后的很多消息都会</a:t>
            </a:r>
            <a:r>
              <a:rPr lang="zh-CN" altLang="en-US" sz="1400" dirty="0" smtClean="0">
                <a:solidFill>
                  <a:srgbClr val="FF0000"/>
                </a:solidFill>
              </a:rPr>
              <a:t>重复消费</a:t>
            </a:r>
            <a:r>
              <a:rPr lang="zh-CN" altLang="en-US" sz="1400" dirty="0" smtClean="0"/>
              <a:t>！跨度流控的目的在于</a:t>
            </a:r>
            <a:r>
              <a:rPr lang="zh-CN" altLang="en-US" sz="1400" dirty="0" smtClean="0">
                <a:solidFill>
                  <a:srgbClr val="FF0000"/>
                </a:solidFill>
              </a:rPr>
              <a:t>限制重复消费数量</a:t>
            </a:r>
            <a:r>
              <a:rPr lang="zh-CN" altLang="en-US" sz="1400" dirty="0" smtClean="0"/>
              <a:t>。</a:t>
            </a:r>
            <a:endParaRPr sz="1400" dirty="0"/>
          </a:p>
          <a:p>
            <a:pPr marL="0" indent="0">
              <a:buNone/>
            </a:pPr>
            <a:endParaRPr sz="1400" dirty="0"/>
          </a:p>
          <a:p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4.2 </a:t>
            </a:r>
            <a:r>
              <a:t>消息拉取</a:t>
            </a:r>
            <a:r>
              <a:rPr lang="en-US" altLang="zh-CN"/>
              <a:t>-</a:t>
            </a:r>
            <a:r>
              <a:t>长轮询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结合</a:t>
            </a:r>
            <a:r>
              <a:rPr lang="en-US" altLang="zh-CN"/>
              <a:t>md</a:t>
            </a:r>
            <a:r>
              <a:t>文档和拉取流程图讲解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4.3 </a:t>
            </a:r>
            <a:r>
              <a:t>顺序消息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69882" y="885198"/>
            <a:ext cx="10852237" cy="5388907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RocketMQ只支持</a:t>
            </a:r>
            <a:r>
              <a:rPr lang="zh-CN" altLang="en-US" sz="1400" dirty="0">
                <a:solidFill>
                  <a:srgbClr val="FF0000"/>
                </a:solidFill>
              </a:rPr>
              <a:t>局部消息顺序消费</a:t>
            </a:r>
            <a:r>
              <a:rPr lang="zh-CN" altLang="en-US" sz="1400" dirty="0"/>
              <a:t>，即1个消费队列上的消息按顺序消费。</a:t>
            </a:r>
          </a:p>
          <a:p>
            <a:r>
              <a:rPr lang="zh-CN" altLang="en-US" sz="1400" dirty="0"/>
              <a:t>消费队列上的消息是按顺序拉取的，在并发消费模式下每次拉取的32个消息会提交给线程池(默认20个线程)进行消费，那这32条消息并不会按照顺序前后消费，而是一起消费的。这对于某些业务消息是不可取的，所以引入了顺序消息消费模式，其实就是在消费的时候给本地消费队列对应的</a:t>
            </a:r>
            <a:r>
              <a:rPr lang="zh-CN" altLang="en-US" sz="1400" dirty="0">
                <a:solidFill>
                  <a:srgbClr val="FF0000"/>
                </a:solidFill>
              </a:rPr>
              <a:t>ProcessQueue加个锁</a:t>
            </a:r>
            <a:r>
              <a:rPr lang="zh-CN" altLang="en-US" sz="1400" dirty="0" smtClean="0"/>
              <a:t>，</a:t>
            </a:r>
            <a:r>
              <a:rPr lang="zh-CN" altLang="en-US" sz="1400" dirty="0" smtClean="0">
                <a:solidFill>
                  <a:srgbClr val="FF0000"/>
                </a:solidFill>
              </a:rPr>
              <a:t>保证该消费队列的消息同一时刻只会被线程池中1个线程消费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r>
              <a:rPr lang="zh-CN" altLang="en-US" sz="1400" dirty="0"/>
              <a:t>若需要</a:t>
            </a:r>
            <a:r>
              <a:rPr lang="zh-CN" altLang="en-US" sz="1400" dirty="0" smtClean="0"/>
              <a:t>topic</a:t>
            </a:r>
            <a:r>
              <a:rPr lang="zh-CN" altLang="en-US" sz="1400" dirty="0"/>
              <a:t>级别的全局顺序消费，可以把topic配置为1个队列。</a:t>
            </a:r>
          </a:p>
          <a:p>
            <a:r>
              <a:rPr lang="zh-CN" altLang="en-US" sz="1400" dirty="0"/>
              <a:t>顺序消息要考虑的有两点，一个是消息处理队列中的消息</a:t>
            </a:r>
            <a:r>
              <a:rPr lang="zh-CN" altLang="en-US" sz="1400" dirty="0">
                <a:solidFill>
                  <a:srgbClr val="FF0000"/>
                </a:solidFill>
              </a:rPr>
              <a:t>限制为1个线程消费</a:t>
            </a:r>
            <a:r>
              <a:rPr lang="zh-CN" altLang="en-US" sz="1400" dirty="0"/>
              <a:t>，另一个是再平衡时，</a:t>
            </a:r>
            <a:r>
              <a:rPr lang="zh-CN" altLang="en-US" sz="1400" dirty="0">
                <a:solidFill>
                  <a:srgbClr val="FF0000"/>
                </a:solidFill>
              </a:rPr>
              <a:t>确保平衡后消息不会被重复消费(重复消费很可能引起消费乱序)</a:t>
            </a:r>
            <a:r>
              <a:rPr lang="zh-CN" altLang="en-US" sz="1400" dirty="0"/>
              <a:t>.</a:t>
            </a:r>
          </a:p>
          <a:p>
            <a:r>
              <a:rPr lang="zh-CN" altLang="en-US" sz="1400" dirty="0">
                <a:hlinkClick r:id="rId2" action="ppaction://hlinksldjump"/>
              </a:rPr>
              <a:t>顺序消息消费流程图</a:t>
            </a:r>
          </a:p>
          <a:p>
            <a:r>
              <a:rPr lang="zh-CN" altLang="en-US" sz="1400" dirty="0"/>
              <a:t>问题：为什么顺序消息要向</a:t>
            </a:r>
            <a:r>
              <a:rPr lang="en-US" altLang="zh-CN" sz="1400" dirty="0"/>
              <a:t>broker</a:t>
            </a:r>
            <a:r>
              <a:rPr sz="1400" dirty="0"/>
              <a:t>端发请求锁定消费队列，不加锁可以吗？那为什么并发消费模式下不加锁呢？</a:t>
            </a:r>
          </a:p>
          <a:p>
            <a:r>
              <a:rPr sz="1400" dirty="0"/>
              <a:t>答：考虑一个场景，消费者A消费队列0，此时正在处理队列0的消息1和消息2，且已经处理完了消息1，正在处理消息2，但还没有提交消息1的消费位移；</a:t>
            </a:r>
            <a:br>
              <a:rPr sz="1400" dirty="0"/>
            </a:br>
            <a:r>
              <a:rPr sz="1400" dirty="0"/>
              <a:t>忽然增加了一个消费者B，消费者B再平衡后获取队列0，如果不加锁，将直接拉取得到消息1和消息2，</a:t>
            </a:r>
            <a:r>
              <a:rPr sz="1400" dirty="0">
                <a:solidFill>
                  <a:srgbClr val="FF0000"/>
                </a:solidFill>
              </a:rPr>
              <a:t>此时消费者A还不知道它已经没有队列0的消费权利了</a:t>
            </a:r>
            <a:r>
              <a:rPr sz="1400" dirty="0"/>
              <a:t>，那么可能会出现A刚处理完消息2，B处理完消息1，</a:t>
            </a:r>
            <a:r>
              <a:rPr sz="1400" dirty="0">
                <a:solidFill>
                  <a:srgbClr val="FF0000"/>
                </a:solidFill>
              </a:rPr>
              <a:t>这在宏观上来看就是消息1在消息2之后又处理了1次</a:t>
            </a:r>
            <a:r>
              <a:rPr sz="1400" dirty="0"/>
              <a:t>，那这和顺序消息就违背了，所以必须加锁等待A顺序处理完成。</a:t>
            </a:r>
            <a:br>
              <a:rPr sz="1400" dirty="0"/>
            </a:br>
            <a:r>
              <a:rPr sz="1400" dirty="0"/>
              <a:t>并发模式下为什么不加锁呢？因为没这个必要，RocketMQ不保证消息不被重复消费！加锁会导致最长20s的消费停顿。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4.3 </a:t>
            </a:r>
            <a:r>
              <a:t>延时消息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69882" y="952508"/>
            <a:ext cx="11091483" cy="5817408"/>
          </a:xfrm>
        </p:spPr>
        <p:txBody>
          <a:bodyPr>
            <a:normAutofit lnSpcReduction="10000"/>
          </a:bodyPr>
          <a:lstStyle/>
          <a:p>
            <a:r>
              <a:rPr sz="1400" dirty="0"/>
              <a:t>延时消息：消息写入broker后，在等待一定时长后才能被消费者消费的消息。典型场景：电商交易超时未支付订单的关闭。</a:t>
            </a:r>
          </a:p>
          <a:p>
            <a:r>
              <a:rPr sz="1400" dirty="0"/>
              <a:t>延时消息的延迟时长不支持随意时长，是通过</a:t>
            </a:r>
            <a:r>
              <a:rPr sz="1400" dirty="0">
                <a:solidFill>
                  <a:srgbClr val="FF0000"/>
                </a:solidFill>
              </a:rPr>
              <a:t>特定的延迟等级</a:t>
            </a:r>
            <a:r>
              <a:rPr sz="1400" dirty="0"/>
              <a:t>来指定的。可以在</a:t>
            </a:r>
            <a:r>
              <a:rPr lang="en-US" altLang="zh-CN" sz="1400" dirty="0"/>
              <a:t>broker</a:t>
            </a:r>
            <a:r>
              <a:rPr sz="1400" dirty="0"/>
              <a:t>配置。</a:t>
            </a:r>
          </a:p>
          <a:p>
            <a:r>
              <a:rPr sz="1400" dirty="0"/>
              <a:t>private String messageDelayLevel = "1s 5s 10s 30s 1m 2m 3m 4m 5m 6m 7m 8m 9m 10m 20m 30m 1h 2h";</a:t>
            </a:r>
          </a:p>
          <a:p>
            <a:r>
              <a:rPr sz="1400" dirty="0"/>
              <a:t>message.setDelayTimeLevel(3);</a:t>
            </a:r>
            <a:r>
              <a:rPr sz="1400" dirty="0">
                <a:sym typeface="+mn-ea"/>
              </a:rPr>
              <a:t>// 延时级别3，即10s此消息才能被消费，延迟等级从</a:t>
            </a:r>
            <a:r>
              <a:rPr lang="en-US" altLang="zh-CN" sz="1400" dirty="0">
                <a:sym typeface="+mn-ea"/>
              </a:rPr>
              <a:t>1</a:t>
            </a:r>
            <a:r>
              <a:rPr sz="1400" dirty="0">
                <a:sym typeface="+mn-ea"/>
              </a:rPr>
              <a:t>开始</a:t>
            </a:r>
          </a:p>
          <a:p>
            <a:r>
              <a:rPr sz="1400" dirty="0">
                <a:sym typeface="+mn-ea"/>
              </a:rPr>
              <a:t>延迟</a:t>
            </a:r>
            <a:r>
              <a:rPr lang="en-US" altLang="zh-CN" sz="1400" dirty="0">
                <a:sym typeface="+mn-ea"/>
              </a:rPr>
              <a:t>topic</a:t>
            </a:r>
            <a:r>
              <a:rPr sz="1400" dirty="0">
                <a:sym typeface="+mn-ea"/>
              </a:rPr>
              <a:t>为SCHEDULE_TOPIC_XXXX，每个延迟等级都对应</a:t>
            </a:r>
            <a:r>
              <a:rPr lang="en-US" altLang="zh-CN" sz="1400" dirty="0">
                <a:sym typeface="+mn-ea"/>
              </a:rPr>
              <a:t>1</a:t>
            </a:r>
            <a:r>
              <a:rPr sz="1400" dirty="0">
                <a:sym typeface="+mn-ea"/>
              </a:rPr>
              <a:t>个延迟</a:t>
            </a:r>
            <a:r>
              <a:rPr lang="en-US" altLang="zh-CN" sz="1400" dirty="0">
                <a:sym typeface="+mn-ea"/>
              </a:rPr>
              <a:t>topic</a:t>
            </a:r>
            <a:r>
              <a:rPr sz="1400" dirty="0">
                <a:sym typeface="+mn-ea"/>
              </a:rPr>
              <a:t>下的消费队列</a:t>
            </a:r>
          </a:p>
          <a:p>
            <a:r>
              <a:rPr sz="1400" dirty="0">
                <a:sym typeface="+mn-ea"/>
              </a:rPr>
              <a:t>以</a:t>
            </a:r>
            <a:r>
              <a:rPr lang="en-US" altLang="zh-CN" sz="1400" dirty="0">
                <a:sym typeface="+mn-ea"/>
                <a:hlinkClick r:id="rId2"/>
              </a:rPr>
              <a:t>dashboard</a:t>
            </a:r>
            <a:r>
              <a:rPr sz="1400" dirty="0">
                <a:sym typeface="+mn-ea"/>
              </a:rPr>
              <a:t>形式展示延迟</a:t>
            </a:r>
            <a:r>
              <a:rPr lang="en-US" altLang="zh-CN" sz="1400" dirty="0">
                <a:sym typeface="+mn-ea"/>
              </a:rPr>
              <a:t>topic</a:t>
            </a:r>
            <a:r>
              <a:rPr sz="1400" dirty="0">
                <a:sym typeface="+mn-ea"/>
              </a:rPr>
              <a:t>的</a:t>
            </a:r>
            <a:r>
              <a:rPr lang="en-US" altLang="zh-CN" sz="1400" dirty="0">
                <a:sym typeface="+mn-ea"/>
              </a:rPr>
              <a:t>18</a:t>
            </a:r>
            <a:r>
              <a:rPr sz="1400" dirty="0">
                <a:sym typeface="+mn-ea"/>
              </a:rPr>
              <a:t>个队列</a:t>
            </a:r>
            <a:endParaRPr lang="en-US" altLang="zh-CN" sz="1400" dirty="0">
              <a:sym typeface="+mn-ea"/>
            </a:endParaRPr>
          </a:p>
          <a:p>
            <a:r>
              <a:rPr lang="zh-CN" altLang="en-US" sz="1400" dirty="0">
                <a:sym typeface="+mn-ea"/>
              </a:rPr>
              <a:t>先想一下要怎么实现延时消息，生产者延时发送</a:t>
            </a:r>
            <a:r>
              <a:rPr lang="zh-CN" altLang="en-US" sz="1400" dirty="0"/>
              <a:t>？还是</a:t>
            </a:r>
            <a:r>
              <a:rPr lang="en-US" altLang="zh-CN" sz="1400" dirty="0"/>
              <a:t>broker</a:t>
            </a:r>
            <a:r>
              <a:rPr lang="zh-CN" altLang="en-US" sz="1400" dirty="0"/>
              <a:t>延时写入？还是消费者延时消费？</a:t>
            </a:r>
            <a:endParaRPr lang="en-US" altLang="zh-CN" sz="1400" dirty="0"/>
          </a:p>
          <a:p>
            <a:r>
              <a:rPr lang="zh-CN" altLang="en-US" sz="1400" dirty="0">
                <a:sym typeface="+mn-ea"/>
              </a:rPr>
              <a:t>以</a:t>
            </a:r>
            <a:r>
              <a:rPr lang="en-US" altLang="zh-CN" sz="1400" dirty="0">
                <a:sym typeface="+mn-ea"/>
              </a:rPr>
              <a:t>Broker</a:t>
            </a:r>
            <a:r>
              <a:rPr lang="zh-CN" altLang="en-US" sz="1400" dirty="0">
                <a:sym typeface="+mn-ea"/>
              </a:rPr>
              <a:t>延时写入又有两种方案，</a:t>
            </a:r>
            <a:r>
              <a:rPr lang="zh-CN" altLang="en-US" sz="1400" dirty="0"/>
              <a:t>如延时写入</a:t>
            </a:r>
            <a:r>
              <a:rPr lang="en-US" altLang="zh-CN" sz="1400" dirty="0" err="1"/>
              <a:t>CommitLog</a:t>
            </a:r>
            <a:r>
              <a:rPr lang="zh-CN" altLang="en-US" sz="1400" dirty="0"/>
              <a:t>或者延时转发给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？</a:t>
            </a:r>
            <a:endParaRPr sz="1400" dirty="0">
              <a:sym typeface="+mn-ea"/>
            </a:endParaRPr>
          </a:p>
          <a:p>
            <a:r>
              <a:rPr sz="1400" dirty="0">
                <a:sym typeface="+mn-ea"/>
                <a:hlinkClick r:id="rId3" action="ppaction://hlinkfile"/>
              </a:rPr>
              <a:t>实现原理</a:t>
            </a:r>
            <a:endParaRPr lang="en-US" altLang="zh-CN" sz="1400" dirty="0">
              <a:sym typeface="+mn-ea"/>
            </a:endParaRPr>
          </a:p>
          <a:p>
            <a:r>
              <a:rPr lang="zh-CN" altLang="en-US" sz="1400" dirty="0"/>
              <a:t>问题</a:t>
            </a:r>
            <a:r>
              <a:rPr lang="en-US" altLang="zh-CN" sz="1400" dirty="0"/>
              <a:t>1</a:t>
            </a:r>
            <a:r>
              <a:rPr lang="zh-CN" altLang="en-US" sz="1400" dirty="0"/>
              <a:t>：为什么不以延时写入或者延时转发来实现呢，这样不是能少存一条消息了吗？</a:t>
            </a:r>
            <a:endParaRPr lang="en-US" altLang="zh-CN" sz="1400" dirty="0"/>
          </a:p>
          <a:p>
            <a:r>
              <a:rPr lang="zh-CN" altLang="en-US" sz="1400" dirty="0"/>
              <a:t>问题</a:t>
            </a:r>
            <a:r>
              <a:rPr lang="en-US" altLang="zh-CN" sz="1400" dirty="0"/>
              <a:t>2</a:t>
            </a:r>
            <a:r>
              <a:rPr lang="zh-CN" altLang="en-US" sz="1400" dirty="0"/>
              <a:t>：把延时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上存储的单元条目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phyOffset+size+tagHashCode</a:t>
            </a:r>
            <a:r>
              <a:rPr lang="en-US" altLang="zh-CN" sz="1400" dirty="0"/>
              <a:t>)</a:t>
            </a:r>
            <a:r>
              <a:rPr lang="zh-CN" altLang="en-US" sz="1400" dirty="0"/>
              <a:t>直接发给原本的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上不是更简单吗？</a:t>
            </a:r>
            <a:endParaRPr lang="en-US" altLang="zh-CN" sz="1400" dirty="0"/>
          </a:p>
          <a:p>
            <a:r>
              <a:rPr lang="zh-CN" altLang="en-US" sz="1400" dirty="0"/>
              <a:t>答：延时转发可以实现，一个场景如</a:t>
            </a:r>
            <a:r>
              <a:rPr lang="en-US" altLang="zh-CN" sz="1400" dirty="0"/>
              <a:t>100</a:t>
            </a:r>
            <a:r>
              <a:rPr lang="zh-CN" altLang="en-US" sz="1400" dirty="0"/>
              <a:t>条消息写入</a:t>
            </a:r>
            <a:r>
              <a:rPr lang="en-US" altLang="zh-CN" sz="1400" dirty="0" err="1"/>
              <a:t>CommitLog</a:t>
            </a:r>
            <a:r>
              <a:rPr lang="zh-CN" altLang="en-US" sz="1400" dirty="0"/>
              <a:t>，第</a:t>
            </a:r>
            <a:r>
              <a:rPr lang="en-US" altLang="zh-CN" sz="1400" dirty="0"/>
              <a:t>50</a:t>
            </a:r>
            <a:r>
              <a:rPr lang="zh-CN" altLang="en-US" sz="1400" dirty="0"/>
              <a:t>号消息是延时消息，其它</a:t>
            </a:r>
            <a:r>
              <a:rPr lang="en-US" altLang="zh-CN" sz="1400" dirty="0"/>
              <a:t>99</a:t>
            </a:r>
            <a:r>
              <a:rPr lang="zh-CN" altLang="en-US" sz="1400" dirty="0"/>
              <a:t>条消息转发成功，</a:t>
            </a:r>
            <a:r>
              <a:rPr lang="en-US" altLang="zh-CN" sz="1400" dirty="0"/>
              <a:t>50</a:t>
            </a:r>
            <a:r>
              <a:rPr lang="zh-CN" altLang="en-US" sz="1400" dirty="0"/>
              <a:t>号消息注册为延时转发任务，此时</a:t>
            </a:r>
            <a:r>
              <a:rPr lang="en-US" altLang="zh-CN" sz="1400" dirty="0"/>
              <a:t>broker</a:t>
            </a:r>
            <a:r>
              <a:rPr lang="zh-CN" altLang="en-US" sz="1400" dirty="0"/>
              <a:t>挂了，重启恢复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时是根据</a:t>
            </a:r>
            <a:r>
              <a:rPr lang="en-US" altLang="zh-CN" sz="1400" dirty="0" err="1"/>
              <a:t>ConsumeQueue</a:t>
            </a:r>
            <a:r>
              <a:rPr lang="zh-CN" altLang="en-US" sz="1400" dirty="0"/>
              <a:t>中最大偏移量进行修复的，那此延时消息就丢了。要找到这个延时消息就得所有</a:t>
            </a:r>
            <a:r>
              <a:rPr lang="en-US" altLang="zh-CN" sz="1400" dirty="0" err="1"/>
              <a:t>CommitLog</a:t>
            </a:r>
            <a:r>
              <a:rPr lang="zh-CN" altLang="en-US" sz="1400" dirty="0"/>
              <a:t>文件扫描，启动的时候不可能去扫描很多个高达</a:t>
            </a:r>
            <a:r>
              <a:rPr lang="en-US" altLang="zh-CN" sz="1400" dirty="0"/>
              <a:t>1GB</a:t>
            </a:r>
            <a:r>
              <a:rPr lang="zh-CN" altLang="en-US" sz="1400" dirty="0"/>
              <a:t>的文件。</a:t>
            </a:r>
            <a:endParaRPr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400"/>
              <a:t>RocketMQ</a:t>
            </a:r>
            <a:r>
              <a:rPr sz="1400"/>
              <a:t>主从同步是依靠长连接实现，标准的</a:t>
            </a:r>
            <a:r>
              <a:rPr lang="en-US" altLang="zh-CN" sz="1400"/>
              <a:t>NIO</a:t>
            </a:r>
            <a:r>
              <a:rPr sz="1400"/>
              <a:t>网络编程。</a:t>
            </a:r>
          </a:p>
          <a:p>
            <a:r>
              <a:rPr lang="en-US" altLang="zh-CN" sz="1400"/>
              <a:t>master</a:t>
            </a:r>
            <a:r>
              <a:rPr sz="1400"/>
              <a:t>作为服务端，</a:t>
            </a:r>
            <a:r>
              <a:rPr lang="en-US" altLang="zh-CN" sz="1400"/>
              <a:t>slave</a:t>
            </a:r>
            <a:r>
              <a:rPr sz="1400"/>
              <a:t>作为客户端，</a:t>
            </a:r>
            <a:r>
              <a:rPr lang="en-US" altLang="zh-CN" sz="1400"/>
              <a:t>slave</a:t>
            </a:r>
            <a:r>
              <a:rPr sz="1400"/>
              <a:t>和</a:t>
            </a:r>
            <a:r>
              <a:rPr lang="en-US" altLang="zh-CN" sz="1400"/>
              <a:t>master</a:t>
            </a:r>
            <a:r>
              <a:rPr sz="1400"/>
              <a:t>保持一个</a:t>
            </a:r>
            <a:r>
              <a:rPr lang="en-US" altLang="zh-CN" sz="1400"/>
              <a:t>TCP</a:t>
            </a:r>
            <a:r>
              <a:rPr sz="1400"/>
              <a:t>长连接。</a:t>
            </a:r>
            <a:r>
              <a:rPr lang="en-US" altLang="zh-CN" sz="1400"/>
              <a:t>master</a:t>
            </a:r>
            <a:r>
              <a:rPr sz="1400"/>
              <a:t>定时</a:t>
            </a:r>
            <a:r>
              <a:rPr lang="en-US" altLang="zh-CN" sz="1400"/>
              <a:t>100ms</a:t>
            </a:r>
            <a:r>
              <a:rPr sz="1400"/>
              <a:t>检测新消息，并将消息写入套接字通道中。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1400"/>
              <a:t>同步</a:t>
            </a:r>
            <a:r>
              <a:rPr lang="en-US" altLang="zh-CN" sz="1400"/>
              <a:t>master</a:t>
            </a:r>
            <a:r>
              <a:rPr lang="zh-CN" altLang="en-US" sz="1400"/>
              <a:t>的话，发送存储流程最后会提交一个同步请求到</a:t>
            </a:r>
            <a:r>
              <a:rPr lang="en-US" altLang="zh-CN" sz="1400"/>
              <a:t>GroupTransferService</a:t>
            </a:r>
            <a:r>
              <a:rPr lang="zh-CN" altLang="en-US" sz="1400"/>
              <a:t>的写队列，这个同步</a:t>
            </a:r>
            <a:r>
              <a:rPr lang="en-US" altLang="zh-CN" sz="1400"/>
              <a:t>master</a:t>
            </a:r>
            <a:r>
              <a:rPr lang="zh-CN" altLang="en-US" sz="1400"/>
              <a:t>只实现了同步等待，却没实现实时唤醒立刻同步</a:t>
            </a:r>
          </a:p>
          <a:p>
            <a:r>
              <a:rPr lang="zh-CN" altLang="en-US" sz="1400"/>
              <a:t>即主从复制不论</a:t>
            </a:r>
            <a:r>
              <a:rPr lang="en-US" altLang="zh-CN" sz="1400"/>
              <a:t>master</a:t>
            </a:r>
            <a:r>
              <a:rPr lang="zh-CN" altLang="en-US" sz="1400"/>
              <a:t>何种配置都是异步复制的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5、HA主从同步</a:t>
            </a:r>
          </a:p>
        </p:txBody>
      </p:sp>
      <p:pic>
        <p:nvPicPr>
          <p:cNvPr id="3" name="图片 2" descr="主从同步流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" y="2238375"/>
            <a:ext cx="12192000" cy="4446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6</a:t>
            </a:r>
            <a:r>
              <a:rPr lang="zh-CN" altLang="en-US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、</a:t>
            </a:r>
            <a:r>
              <a:rPr lang="en-US" altLang="zh-CN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RocketMQ</a:t>
            </a:r>
            <a:r>
              <a:rPr lang="zh-CN" altLang="en-US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与</a:t>
            </a:r>
            <a:r>
              <a:rPr lang="en-US" altLang="zh-CN"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Kakfa</a:t>
            </a:r>
            <a:r>
              <a:rPr sz="280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比较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/>
              <a:t>直接看</a:t>
            </a:r>
            <a:r>
              <a:rPr lang="en-US" altLang="zh-CN" sz="1400"/>
              <a:t>RocketMQ</a:t>
            </a:r>
            <a:r>
              <a:rPr sz="1400"/>
              <a:t>和</a:t>
            </a:r>
            <a:r>
              <a:rPr lang="en-US" altLang="zh-CN" sz="1400"/>
              <a:t>Kafka</a:t>
            </a:r>
            <a:r>
              <a:rPr sz="1400"/>
              <a:t>官网分别宣传的核心能力是什么</a:t>
            </a:r>
          </a:p>
          <a:p>
            <a:r>
              <a:rPr sz="1400"/>
              <a:t>然后看两者的使用文档上的功能区别</a:t>
            </a:r>
            <a:endParaRPr lang="en-US" altLang="zh-CN" sz="1400"/>
          </a:p>
          <a:p>
            <a:r>
              <a:rPr lang="en-US" altLang="zh-CN" sz="1400">
                <a:hlinkClick r:id="rId5"/>
              </a:rPr>
              <a:t>RocketMQ</a:t>
            </a:r>
            <a:r>
              <a:rPr lang="zh-CN" altLang="en-US" sz="1400">
                <a:hlinkClick r:id="rId5"/>
              </a:rPr>
              <a:t>官网提供的对比</a:t>
            </a:r>
            <a:endParaRPr sz="1400"/>
          </a:p>
          <a:p>
            <a:r>
              <a:rPr sz="1400"/>
              <a:t>为什么</a:t>
            </a:r>
            <a:r>
              <a:rPr lang="en-US" altLang="zh-CN" sz="1400"/>
              <a:t>Kafka</a:t>
            </a:r>
            <a:r>
              <a:rPr sz="1400"/>
              <a:t>吞吐量高于</a:t>
            </a:r>
            <a:r>
              <a:rPr lang="en-US" altLang="zh-CN" sz="1400"/>
              <a:t>RocketMQ</a:t>
            </a:r>
            <a:r>
              <a:rPr sz="1400"/>
              <a:t>呢？</a:t>
            </a:r>
            <a:endParaRPr lang="en-US" altLang="zh-CN" sz="1400"/>
          </a:p>
          <a:p>
            <a:r>
              <a:rPr lang="zh-CN" altLang="en-US" sz="1400"/>
              <a:t>答：</a:t>
            </a:r>
            <a:endParaRPr lang="en-US" altLang="zh-CN" sz="1400"/>
          </a:p>
          <a:p>
            <a:r>
              <a:rPr lang="en-US" altLang="zh-CN" sz="1400"/>
              <a:t>1.</a:t>
            </a:r>
            <a:r>
              <a:rPr lang="zh-CN" altLang="en-US" sz="1400"/>
              <a:t>消息写入时，</a:t>
            </a:r>
            <a:r>
              <a:rPr lang="en-US" altLang="zh-CN" sz="1400"/>
              <a:t>RocketMQ</a:t>
            </a:r>
            <a:r>
              <a:rPr lang="zh-CN" altLang="en-US" sz="1400"/>
              <a:t>同一时刻</a:t>
            </a:r>
            <a:r>
              <a:rPr lang="zh-CN" altLang="en-US" sz="1400">
                <a:solidFill>
                  <a:srgbClr val="FF0000"/>
                </a:solidFill>
              </a:rPr>
              <a:t>只有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r>
              <a:rPr lang="en-US" altLang="zh-CN" sz="1400">
                <a:solidFill>
                  <a:srgbClr val="FF0000"/>
                </a:solidFill>
              </a:rPr>
              <a:t>CommitLog</a:t>
            </a:r>
            <a:r>
              <a:rPr lang="zh-CN" altLang="en-US" sz="1400">
                <a:solidFill>
                  <a:srgbClr val="FF0000"/>
                </a:solidFill>
              </a:rPr>
              <a:t>可写入</a:t>
            </a:r>
            <a:r>
              <a:rPr lang="zh-CN" altLang="en-US" sz="1400"/>
              <a:t>，在写入时需要加锁；而</a:t>
            </a:r>
            <a:r>
              <a:rPr lang="en-US" altLang="zh-CN" sz="1400"/>
              <a:t>Kafka</a:t>
            </a:r>
            <a:r>
              <a:rPr lang="zh-CN" altLang="en-US" sz="1400"/>
              <a:t>的每个</a:t>
            </a:r>
            <a:r>
              <a:rPr lang="en-US" altLang="zh-CN" sz="1400"/>
              <a:t>topic</a:t>
            </a:r>
            <a:r>
              <a:rPr lang="zh-CN" altLang="en-US" sz="1400"/>
              <a:t>的每个分区对应的文件都是可写入的。</a:t>
            </a:r>
            <a:endParaRPr lang="en-US" altLang="zh-CN" sz="1400"/>
          </a:p>
          <a:p>
            <a:r>
              <a:rPr lang="en-US" altLang="zh-CN" sz="1400"/>
              <a:t>2.</a:t>
            </a:r>
            <a:r>
              <a:rPr lang="zh-CN" altLang="en-US" sz="1400"/>
              <a:t>消息消费时，</a:t>
            </a:r>
            <a:r>
              <a:rPr lang="en-US" altLang="zh-CN" sz="1400"/>
              <a:t>RocketMQ</a:t>
            </a:r>
            <a:r>
              <a:rPr lang="zh-CN" altLang="en-US" sz="1400"/>
              <a:t>需要根据</a:t>
            </a:r>
            <a:r>
              <a:rPr lang="en-US" altLang="zh-CN" sz="1400"/>
              <a:t>ConsumeQueue</a:t>
            </a:r>
            <a:r>
              <a:rPr lang="zh-CN" altLang="en-US" sz="1400"/>
              <a:t>消费队列上的</a:t>
            </a:r>
            <a:r>
              <a:rPr lang="en-US" altLang="zh-CN" sz="1400"/>
              <a:t>phyOffset</a:t>
            </a:r>
            <a:r>
              <a:rPr lang="zh-CN" altLang="en-US" sz="1400"/>
              <a:t>去</a:t>
            </a:r>
            <a:r>
              <a:rPr lang="en-US" altLang="zh-CN" sz="1400"/>
              <a:t>CommitLog</a:t>
            </a:r>
            <a:r>
              <a:rPr lang="zh-CN" altLang="en-US" sz="1400"/>
              <a:t>一条一条的</a:t>
            </a:r>
            <a:r>
              <a:rPr lang="zh-CN" altLang="en-US" sz="1400">
                <a:solidFill>
                  <a:srgbClr val="FF0000"/>
                </a:solidFill>
              </a:rPr>
              <a:t>查询消息</a:t>
            </a:r>
            <a:r>
              <a:rPr lang="zh-CN" altLang="en-US" sz="1400"/>
              <a:t>，而</a:t>
            </a:r>
            <a:r>
              <a:rPr lang="en-US" altLang="zh-CN" sz="1400"/>
              <a:t>Kafka</a:t>
            </a:r>
            <a:r>
              <a:rPr lang="zh-CN" altLang="en-US" sz="1400"/>
              <a:t>直接将消息</a:t>
            </a:r>
            <a:r>
              <a:rPr lang="en-US" altLang="zh-CN" sz="1400"/>
              <a:t>log</a:t>
            </a:r>
            <a:r>
              <a:rPr lang="zh-CN" altLang="en-US" sz="1400"/>
              <a:t>文件的末尾批量读出即可，</a:t>
            </a:r>
            <a:r>
              <a:rPr lang="zh-CN" altLang="en-US" sz="1400">
                <a:solidFill>
                  <a:srgbClr val="FF0000"/>
                </a:solidFill>
              </a:rPr>
              <a:t>顺序读</a:t>
            </a:r>
            <a:r>
              <a:rPr lang="en-US" altLang="zh-CN" sz="1400">
                <a:solidFill>
                  <a:srgbClr val="FF0000"/>
                </a:solidFill>
              </a:rPr>
              <a:t>&gt;</a:t>
            </a:r>
            <a:r>
              <a:rPr lang="zh-CN" altLang="en-US" sz="1400">
                <a:solidFill>
                  <a:srgbClr val="FF0000"/>
                </a:solidFill>
              </a:rPr>
              <a:t>随机读</a:t>
            </a:r>
            <a:r>
              <a:rPr lang="zh-CN" altLang="en-US" sz="1400"/>
              <a:t>。</a:t>
            </a:r>
            <a:endParaRPr lang="en-US" altLang="zh-CN" sz="1400"/>
          </a:p>
          <a:p>
            <a:r>
              <a:rPr lang="en-US" altLang="zh-CN" sz="1400"/>
              <a:t>3.</a:t>
            </a:r>
            <a:r>
              <a:rPr lang="zh-CN" altLang="en-US" sz="1400"/>
              <a:t>零拷贝方式不同，</a:t>
            </a:r>
            <a:r>
              <a:rPr lang="en-US" altLang="zh-CN" sz="1400"/>
              <a:t>RocketMQ</a:t>
            </a:r>
            <a:r>
              <a:rPr lang="zh-CN" altLang="en-US" sz="1400"/>
              <a:t>基于自身</a:t>
            </a:r>
            <a:r>
              <a:rPr lang="en-US" altLang="zh-CN" sz="1400"/>
              <a:t>CommitLog</a:t>
            </a:r>
            <a:r>
              <a:rPr lang="zh-CN" altLang="en-US" sz="1400"/>
              <a:t>文件的设计，只能选择</a:t>
            </a:r>
            <a:r>
              <a:rPr lang="en-US" altLang="zh-CN" sz="1400">
                <a:solidFill>
                  <a:srgbClr val="FF0000"/>
                </a:solidFill>
              </a:rPr>
              <a:t>mmap</a:t>
            </a:r>
            <a:r>
              <a:rPr lang="zh-CN" altLang="en-US" sz="1400">
                <a:solidFill>
                  <a:srgbClr val="FF0000"/>
                </a:solidFill>
              </a:rPr>
              <a:t>映射方式</a:t>
            </a:r>
            <a:r>
              <a:rPr lang="zh-CN" altLang="en-US" sz="1400"/>
              <a:t>进行消息传输，相比</a:t>
            </a:r>
            <a:r>
              <a:rPr lang="en-US" altLang="zh-CN" sz="1400"/>
              <a:t>Kafka</a:t>
            </a:r>
            <a:r>
              <a:rPr lang="zh-CN" altLang="en-US" sz="1400"/>
              <a:t>的</a:t>
            </a:r>
            <a:r>
              <a:rPr lang="en-US" altLang="zh-CN" sz="1400"/>
              <a:t>sendfile</a:t>
            </a:r>
            <a:r>
              <a:rPr lang="zh-CN" altLang="en-US" sz="1400"/>
              <a:t>方式文件通道到套接字通道的直接传输多了</a:t>
            </a:r>
            <a:r>
              <a:rPr lang="en-US" altLang="zh-CN" sz="1400"/>
              <a:t>1</a:t>
            </a:r>
            <a:r>
              <a:rPr lang="zh-CN" altLang="en-US" sz="1400"/>
              <a:t>次数据拷贝和</a:t>
            </a:r>
            <a:r>
              <a:rPr lang="en-US" altLang="zh-CN" sz="1400"/>
              <a:t>2</a:t>
            </a:r>
            <a:r>
              <a:rPr lang="zh-CN" altLang="en-US" sz="1400"/>
              <a:t>次内核态</a:t>
            </a:r>
            <a:r>
              <a:rPr lang="en-US" altLang="zh-CN" sz="1400"/>
              <a:t>/</a:t>
            </a:r>
            <a:r>
              <a:rPr lang="zh-CN" altLang="en-US" sz="1400"/>
              <a:t>用户态切换。</a:t>
            </a:r>
            <a:endParaRPr lang="en-US" altLang="zh-CN" sz="1400"/>
          </a:p>
          <a:p>
            <a:endParaRPr sz="1400"/>
          </a:p>
          <a:p>
            <a:endParaRPr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感谢聆听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整体架构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4" y="0"/>
            <a:ext cx="1177871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74200" y="496125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linkClick r:id="rId5" action="ppaction://hlinkfile"/>
              </a:rPr>
              <a:t>原图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16745" y="5467985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hlinkClick r:id="rId6" action="ppaction://hlinksldjump"/>
              </a:rPr>
              <a:t>return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A9ADB2A-67AC-4AA8-BDF7-A8D9FB20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1</a:t>
            </a:r>
            <a:r>
              <a:rPr lang="zh-CN" altLang="en-US"/>
              <a:t>、概述</a:t>
            </a:r>
            <a:r>
              <a:rPr lang="en-US" altLang="zh-CN"/>
              <a:t>-</a:t>
            </a:r>
            <a:r>
              <a:rPr lang="zh-CN" altLang="en-US"/>
              <a:t>简介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F43A87B-6EA1-4D89-A4A9-B3AD2A6330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 err="1">
                <a:latin typeface="+mn-lt"/>
                <a:ea typeface="+mn-ea"/>
              </a:rPr>
              <a:t>RocketMQ</a:t>
            </a:r>
            <a:r>
              <a:rPr lang="zh-CN" altLang="en-US" sz="1400" dirty="0">
                <a:latin typeface="+mn-lt"/>
                <a:ea typeface="+mn-ea"/>
              </a:rPr>
              <a:t>是一个分布式消息和流媒体平台，具有</a:t>
            </a:r>
            <a:r>
              <a:rPr lang="zh-CN" altLang="en-US" sz="1400" dirty="0">
                <a:solidFill>
                  <a:srgbClr val="FF0000"/>
                </a:solidFill>
                <a:latin typeface="+mn-lt"/>
                <a:ea typeface="+mn-ea"/>
              </a:rPr>
              <a:t>低延迟、高性能和可靠性</a:t>
            </a:r>
            <a:r>
              <a:rPr lang="zh-CN" altLang="en-US" sz="1400" dirty="0">
                <a:latin typeface="+mn-lt"/>
                <a:ea typeface="+mn-ea"/>
              </a:rPr>
              <a:t>、万亿级容量和灵活的可扩展性。</a:t>
            </a:r>
            <a:endParaRPr lang="en-US" altLang="zh-CN" sz="1400" dirty="0">
              <a:latin typeface="+mn-lt"/>
              <a:ea typeface="+mn-ea"/>
            </a:endParaRPr>
          </a:p>
          <a:p>
            <a:r>
              <a:rPr lang="en-US" altLang="zh-CN" sz="1400" dirty="0" err="1">
                <a:latin typeface="+mn-lt"/>
                <a:ea typeface="+mn-ea"/>
              </a:rPr>
              <a:t>RocketMQ</a:t>
            </a:r>
            <a:r>
              <a:rPr lang="zh-CN" altLang="en-US" sz="1400" dirty="0">
                <a:latin typeface="+mn-lt"/>
                <a:ea typeface="+mn-ea"/>
              </a:rPr>
              <a:t>是阿里在</a:t>
            </a:r>
            <a:r>
              <a:rPr lang="en-US" altLang="zh-CN" sz="1400" dirty="0">
                <a:latin typeface="+mn-lt"/>
                <a:ea typeface="+mn-ea"/>
              </a:rPr>
              <a:t>2012</a:t>
            </a:r>
            <a:r>
              <a:rPr lang="zh-CN" altLang="en-US" sz="1400" dirty="0">
                <a:latin typeface="+mn-lt"/>
                <a:ea typeface="+mn-ea"/>
              </a:rPr>
              <a:t>开始开发，</a:t>
            </a:r>
            <a:r>
              <a:rPr lang="en-US" altLang="zh-CN" sz="1400" dirty="0">
                <a:latin typeface="+mn-lt"/>
                <a:ea typeface="+mn-ea"/>
              </a:rPr>
              <a:t>2016</a:t>
            </a:r>
            <a:r>
              <a:rPr lang="zh-CN" altLang="en-US" sz="1400" dirty="0">
                <a:latin typeface="+mn-lt"/>
                <a:ea typeface="+mn-ea"/>
              </a:rPr>
              <a:t>年捐献给</a:t>
            </a:r>
            <a:r>
              <a:rPr lang="en-US" altLang="zh-CN" sz="1400" dirty="0">
                <a:latin typeface="+mn-lt"/>
                <a:ea typeface="+mn-ea"/>
              </a:rPr>
              <a:t>Apache</a:t>
            </a:r>
            <a:r>
              <a:rPr lang="zh-CN" altLang="en-US" sz="1400" dirty="0">
                <a:latin typeface="+mn-lt"/>
                <a:ea typeface="+mn-ea"/>
              </a:rPr>
              <a:t>，并在</a:t>
            </a:r>
            <a:r>
              <a:rPr lang="en-US" altLang="zh-CN" sz="1400" dirty="0">
                <a:latin typeface="+mn-lt"/>
                <a:ea typeface="+mn-ea"/>
              </a:rPr>
              <a:t>2017</a:t>
            </a:r>
            <a:r>
              <a:rPr lang="zh-CN" altLang="en-US" sz="1400" dirty="0">
                <a:latin typeface="+mn-lt"/>
                <a:ea typeface="+mn-ea"/>
              </a:rPr>
              <a:t>年成为</a:t>
            </a:r>
            <a:r>
              <a:rPr lang="en-US" altLang="zh-CN" sz="1400" dirty="0">
                <a:latin typeface="+mn-lt"/>
                <a:ea typeface="+mn-ea"/>
              </a:rPr>
              <a:t>TLP(Top-Level Project)</a:t>
            </a:r>
            <a:r>
              <a:rPr lang="zh-CN" altLang="en-US" sz="1400" dirty="0">
                <a:latin typeface="+mn-lt"/>
              </a:rPr>
              <a:t>。</a:t>
            </a:r>
            <a:endParaRPr lang="en-US" altLang="zh-CN" sz="1400" dirty="0">
              <a:latin typeface="+mn-lt"/>
            </a:endParaRPr>
          </a:p>
          <a:p>
            <a:r>
              <a:rPr lang="zh-CN" altLang="en-US" sz="1400" dirty="0">
                <a:latin typeface="+mn-lt"/>
              </a:rPr>
              <a:t>它的功能特性有：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>
                <a:latin typeface="+mn-lt"/>
              </a:rPr>
              <a:t>消息传递、</a:t>
            </a:r>
            <a:r>
              <a:rPr lang="en-US" altLang="zh-CN" sz="1400" dirty="0">
                <a:latin typeface="+mn-lt"/>
              </a:rPr>
              <a:t>3</a:t>
            </a:r>
            <a:r>
              <a:rPr lang="zh-CN" altLang="en-US" sz="1400" dirty="0">
                <a:latin typeface="+mn-lt"/>
              </a:rPr>
              <a:t>种消息发送方式；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/>
              <a:t>严格的</a:t>
            </a:r>
            <a:r>
              <a:rPr lang="zh-CN" altLang="en-US" sz="1400" dirty="0">
                <a:solidFill>
                  <a:srgbClr val="FF0000"/>
                </a:solidFill>
              </a:rPr>
              <a:t>顺序消息、延时消息、事务消息</a:t>
            </a:r>
            <a:r>
              <a:rPr lang="zh-CN" altLang="en-US" sz="1400" dirty="0"/>
              <a:t>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>
                <a:latin typeface="+mn-lt"/>
              </a:rPr>
              <a:t>消息轨迹追踪、按时间和偏移量</a:t>
            </a:r>
            <a:r>
              <a:rPr lang="zh-CN" altLang="en-US" sz="1400" dirty="0">
                <a:solidFill>
                  <a:srgbClr val="FF0000"/>
                </a:solidFill>
                <a:latin typeface="+mn-lt"/>
              </a:rPr>
              <a:t>追溯消息</a:t>
            </a:r>
            <a:r>
              <a:rPr lang="zh-CN" altLang="en-US" sz="1400" dirty="0">
                <a:latin typeface="+mn-lt"/>
              </a:rPr>
              <a:t>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>
                <a:latin typeface="+mn-lt"/>
              </a:rPr>
              <a:t>高效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Push</a:t>
            </a:r>
            <a:r>
              <a:rPr lang="zh-CN" altLang="en-US" sz="1400" dirty="0">
                <a:solidFill>
                  <a:srgbClr val="FF0000"/>
                </a:solidFill>
                <a:latin typeface="+mn-lt"/>
              </a:rPr>
              <a:t>消费模型</a:t>
            </a:r>
            <a:r>
              <a:rPr lang="zh-CN" altLang="en-US" sz="1400" dirty="0">
                <a:latin typeface="+mn-lt"/>
              </a:rPr>
              <a:t>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与</a:t>
            </a:r>
            <a:r>
              <a:rPr lang="en-US" altLang="zh-CN" sz="1400" dirty="0">
                <a:latin typeface="+mn-lt"/>
              </a:rPr>
              <a:t>Tag</a:t>
            </a:r>
            <a:r>
              <a:rPr lang="zh-CN" altLang="en-US" sz="1400" dirty="0">
                <a:solidFill>
                  <a:srgbClr val="FF0000"/>
                </a:solidFill>
                <a:latin typeface="+mn-lt"/>
              </a:rPr>
              <a:t>消息过滤</a:t>
            </a:r>
            <a:r>
              <a:rPr lang="zh-CN" altLang="en-US" sz="1400" dirty="0">
                <a:latin typeface="+mn-lt"/>
              </a:rPr>
              <a:t>模式；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>
                <a:latin typeface="+mn-lt"/>
              </a:rPr>
              <a:t>身份验证和授权</a:t>
            </a:r>
            <a:r>
              <a:rPr lang="en-US" altLang="zh-CN" sz="1400" dirty="0">
                <a:latin typeface="+mn-lt"/>
              </a:rPr>
              <a:t>ACL</a:t>
            </a:r>
            <a:r>
              <a:rPr lang="zh-CN" altLang="en-US" sz="1400" dirty="0">
                <a:latin typeface="+mn-lt"/>
              </a:rPr>
              <a:t>；</a:t>
            </a: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r>
              <a:rPr lang="zh-CN" altLang="en-US" sz="1400" dirty="0"/>
              <a:t>基于</a:t>
            </a:r>
            <a:r>
              <a:rPr lang="en-US" altLang="zh-CN" sz="1400" dirty="0" err="1"/>
              <a:t>Dledger</a:t>
            </a:r>
            <a:r>
              <a:rPr lang="zh-CN" altLang="en-US" sz="1400" dirty="0"/>
              <a:t>的容错和高可用；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>
                <a:latin typeface="+mn-lt"/>
              </a:rPr>
              <a:t/>
            </a:r>
            <a:br>
              <a:rPr lang="en-US" altLang="zh-CN" sz="1400" dirty="0">
                <a:latin typeface="+mn-lt"/>
              </a:rPr>
            </a:br>
            <a:endParaRPr lang="zh-CN" altLang="en-US" sz="1400" dirty="0">
              <a:latin typeface="+mn-lt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11798A-3103-44BB-92F8-0B0590915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以</a:t>
            </a:r>
            <a:r>
              <a:rPr lang="en-US" altLang="zh-CN" sz="1400"/>
              <a:t>md</a:t>
            </a:r>
            <a:r>
              <a:rPr lang="zh-CN" altLang="en-US" sz="1400"/>
              <a:t>文档简单介绍如何使用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5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3" name="矩形 32"/>
            <p:cNvSpPr/>
            <p:nvPr userDrawn="1">
              <p:custDataLst>
                <p:tags r:id="rId1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 userDrawn="1">
              <p:custDataLst>
                <p:tags r:id="rId1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矩形 34"/>
            <p:cNvSpPr/>
            <p:nvPr userDrawn="1">
              <p:custDataLst>
                <p:tags r:id="rId1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1377569" y="434583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集群模式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578184"/>
              </p:ext>
            </p:extLst>
          </p:nvPr>
        </p:nvGraphicFramePr>
        <p:xfrm>
          <a:off x="443693" y="1392572"/>
          <a:ext cx="10356049" cy="4210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62630" y="6091294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注意：同步双写只是在异步复制的基础上，发送消息线程会等待</a:t>
            </a:r>
            <a:r>
              <a:rPr lang="en-US" altLang="zh-CN"/>
              <a:t>slave</a:t>
            </a:r>
            <a:r>
              <a:rPr lang="zh-CN" altLang="en-US"/>
              <a:t>的</a:t>
            </a:r>
            <a:r>
              <a:rPr lang="en-US" altLang="zh-CN"/>
              <a:t>ACK</a:t>
            </a:r>
            <a:r>
              <a:rPr lang="zh-CN" altLang="en-US"/>
              <a:t>到来，实际上还是异步复制的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04120" y="645350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linkClick r:id="rId19" action="ppaction://hlinksldjump"/>
              </a:rPr>
              <a:t>return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  <p:grpSp>
        <p:nvGrpSpPr>
          <p:cNvPr id="7" name="组合 24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9" name="矩形 29"/>
            <p:cNvSpPr/>
            <p:nvPr userDrawn="1">
              <p:custDataLst>
                <p:tags r:id="rId7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 userDrawn="1">
              <p:custDataLst>
                <p:tags r:id="rId8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 userDrawn="1">
              <p:custDataLst>
                <p:tags r:id="rId9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" name="矩形 26"/>
            <p:cNvSpPr/>
            <p:nvPr>
              <p:custDataLst>
                <p:tags r:id="rId4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矩形 27"/>
            <p:cNvSpPr/>
            <p:nvPr>
              <p:custDataLst>
                <p:tags r:id="rId5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RocketMQDashBoard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86695" y="642874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hlinkClick r:id="rId13" action="ppaction://hlinksldjump"/>
              </a:rPr>
              <a:t>return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321290" y="6181090"/>
            <a:ext cx="1464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hlinkClick r:id="rId14"/>
              </a:rPr>
              <a:t>dashboard</a:t>
            </a:r>
            <a:endParaRPr lang="en-US" altLang="zh-CN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3" name="矩形 32"/>
            <p:cNvSpPr/>
            <p:nvPr userDrawn="1">
              <p:custDataLst>
                <p:tags r:id="rId1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 userDrawn="1">
              <p:custDataLst>
                <p:tags r:id="rId1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矩形 34"/>
            <p:cNvSpPr/>
            <p:nvPr userDrawn="1">
              <p:custDataLst>
                <p:tags r:id="rId1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1377569" y="434583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消息发送方式</a:t>
            </a: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</p:nvPr>
        </p:nvGraphicFramePr>
        <p:xfrm>
          <a:off x="669882" y="952508"/>
          <a:ext cx="10852237" cy="5388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774045" y="640842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hlinkClick r:id="rId19" action="ppaction://hlinksldjump"/>
              </a:rPr>
              <a:t>return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3" name="矩形 32"/>
            <p:cNvSpPr/>
            <p:nvPr userDrawn="1">
              <p:custDataLst>
                <p:tags r:id="rId1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 userDrawn="1">
              <p:custDataLst>
                <p:tags r:id="rId1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矩形 34"/>
            <p:cNvSpPr/>
            <p:nvPr userDrawn="1">
              <p:custDataLst>
                <p:tags r:id="rId1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9" name="组合 28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1377569" y="434583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消息发送流程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5" y="740781"/>
            <a:ext cx="11059486" cy="59643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25860" y="6458585"/>
            <a:ext cx="647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hlinkClick r:id="rId15" action="ppaction://hlinksldjump"/>
              </a:rPr>
              <a:t>return</a:t>
            </a:r>
            <a:endParaRPr lang="en-US" altLang="zh-CN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>
            <p:custDataLst>
              <p:tags r:id="rId2"/>
            </p:custDataLst>
          </p:nvPr>
        </p:nvGrpSpPr>
        <p:grpSpPr>
          <a:xfrm>
            <a:off x="11630660" y="76200"/>
            <a:ext cx="477520" cy="441960"/>
            <a:chOff x="11310600" y="2390804"/>
            <a:chExt cx="1836034" cy="1698669"/>
          </a:xfrm>
        </p:grpSpPr>
        <p:sp>
          <p:nvSpPr>
            <p:cNvPr id="33" name="矩形 32"/>
            <p:cNvSpPr/>
            <p:nvPr userDrawn="1">
              <p:custDataLst>
                <p:tags r:id="rId1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 userDrawn="1">
              <p:custDataLst>
                <p:tags r:id="rId1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矩形 34"/>
            <p:cNvSpPr/>
            <p:nvPr userDrawn="1">
              <p:custDataLst>
                <p:tags r:id="rId1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9" name="组合 28"/>
          <p:cNvGrpSpPr/>
          <p:nvPr userDrawn="1">
            <p:custDataLst>
              <p:tags r:id="rId3"/>
            </p:custDataLst>
          </p:nvPr>
        </p:nvGrpSpPr>
        <p:grpSpPr>
          <a:xfrm>
            <a:off x="83820" y="76200"/>
            <a:ext cx="459105" cy="441960"/>
            <a:chOff x="83377" y="76118"/>
            <a:chExt cx="458995" cy="441964"/>
          </a:xfrm>
        </p:grpSpPr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83377" y="152759"/>
              <a:ext cx="365323" cy="36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165128" y="76118"/>
              <a:ext cx="313377" cy="3142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343957" y="249043"/>
              <a:ext cx="198415" cy="199211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1377569" y="434583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dk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发送存储流程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89" y="0"/>
            <a:ext cx="8046422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24257" y="1644242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linkClick r:id="rId15"/>
              </a:rPr>
              <a:t>原图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16590" y="6515735"/>
            <a:ext cx="890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hlinkClick r:id="rId16" action="ppaction://hlinksldjump"/>
              </a:rPr>
              <a:t>return</a:t>
            </a:r>
            <a:endParaRPr lang="en-US" altLang="zh-CN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消息拉取流程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消息拉取流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" y="708660"/>
            <a:ext cx="9667240" cy="6149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65640" y="59035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linkClick r:id="rId4" action="ppaction://hlinkfile"/>
              </a:rPr>
              <a:t>原图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05F536-174F-48D9-9E70-BED0D43F58E9}"/>
              </a:ext>
            </a:extLst>
          </p:cNvPr>
          <p:cNvSpPr txBox="1"/>
          <p:nvPr/>
        </p:nvSpPr>
        <p:spPr>
          <a:xfrm>
            <a:off x="11229410" y="658100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hlinkClick r:id="rId5" action="ppaction://hlinksldjump"/>
              </a:rPr>
              <a:t>return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顺序消息流程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 descr="顺序消息流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" y="438785"/>
            <a:ext cx="11121390" cy="6415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02060" y="6578600"/>
            <a:ext cx="6584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hlinkClick r:id="rId4" action="ppaction://hlinksldjump"/>
              </a:rPr>
              <a:t>return</a:t>
            </a:r>
            <a:endParaRPr lang="en-US" altLang="zh-CN" sz="1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1</a:t>
            </a:r>
            <a:r>
              <a:t>、概述</a:t>
            </a:r>
          </a:p>
        </p:txBody>
      </p:sp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2535586"/>
            <a:ext cx="12192000" cy="4322414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3" name="矩形 12"/>
            <p:cNvSpPr/>
            <p:nvPr userDrawn="1">
              <p:custDataLst>
                <p:tags r:id="rId28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矩形 13"/>
            <p:cNvSpPr/>
            <p:nvPr userDrawn="1">
              <p:custDataLst>
                <p:tags r:id="rId29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14"/>
            <p:cNvSpPr/>
            <p:nvPr userDrawn="1">
              <p:custDataLst>
                <p:tags r:id="rId30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6" name="任意多边形 35"/>
          <p:cNvSpPr/>
          <p:nvPr>
            <p:custDataLst>
              <p:tags r:id="rId4"/>
            </p:custDataLst>
          </p:nvPr>
        </p:nvSpPr>
        <p:spPr>
          <a:xfrm rot="2576247" flipH="1">
            <a:off x="3483709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多边形 34"/>
          <p:cNvSpPr/>
          <p:nvPr>
            <p:custDataLst>
              <p:tags r:id="rId5"/>
            </p:custDataLst>
          </p:nvPr>
        </p:nvSpPr>
        <p:spPr>
          <a:xfrm rot="19023753">
            <a:off x="2511295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6"/>
            </p:custDataLst>
          </p:nvPr>
        </p:nvSpPr>
        <p:spPr>
          <a:xfrm>
            <a:off x="2914406" y="2532842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A</a:t>
            </a:r>
          </a:p>
        </p:txBody>
      </p:sp>
      <p:sp>
        <p:nvSpPr>
          <p:cNvPr id="31" name="任意多边形 30"/>
          <p:cNvSpPr/>
          <p:nvPr>
            <p:custDataLst>
              <p:tags r:id="rId7"/>
            </p:custDataLst>
          </p:nvPr>
        </p:nvSpPr>
        <p:spPr>
          <a:xfrm>
            <a:off x="2643445" y="2845835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8"/>
            </p:custDataLst>
          </p:nvPr>
        </p:nvCxnSpPr>
        <p:spPr>
          <a:xfrm>
            <a:off x="3100623" y="4716768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9"/>
            </p:custDataLst>
          </p:nvPr>
        </p:nvCxnSpPr>
        <p:spPr>
          <a:xfrm>
            <a:off x="3214131" y="4947547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0"/>
            </p:custDataLst>
          </p:nvPr>
        </p:nvCxnSpPr>
        <p:spPr>
          <a:xfrm>
            <a:off x="3327641" y="4716767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 45"/>
          <p:cNvSpPr/>
          <p:nvPr>
            <p:custDataLst>
              <p:tags r:id="rId11"/>
            </p:custDataLst>
          </p:nvPr>
        </p:nvSpPr>
        <p:spPr>
          <a:xfrm rot="2576247" flipH="1">
            <a:off x="6366213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12"/>
            </p:custDataLst>
          </p:nvPr>
        </p:nvSpPr>
        <p:spPr>
          <a:xfrm rot="19023753">
            <a:off x="5393799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13"/>
            </p:custDataLst>
          </p:nvPr>
        </p:nvSpPr>
        <p:spPr>
          <a:xfrm>
            <a:off x="5796910" y="2532842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B</a:t>
            </a:r>
          </a:p>
        </p:txBody>
      </p:sp>
      <p:sp>
        <p:nvSpPr>
          <p:cNvPr id="49" name="任意多边形 48"/>
          <p:cNvSpPr/>
          <p:nvPr>
            <p:custDataLst>
              <p:tags r:id="rId14"/>
            </p:custDataLst>
          </p:nvPr>
        </p:nvSpPr>
        <p:spPr>
          <a:xfrm>
            <a:off x="5525949" y="2845835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15"/>
            </p:custDataLst>
          </p:nvPr>
        </p:nvCxnSpPr>
        <p:spPr>
          <a:xfrm>
            <a:off x="5983127" y="4716768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6"/>
            </p:custDataLst>
          </p:nvPr>
        </p:nvCxnSpPr>
        <p:spPr>
          <a:xfrm>
            <a:off x="6096635" y="4947547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7"/>
            </p:custDataLst>
          </p:nvPr>
        </p:nvCxnSpPr>
        <p:spPr>
          <a:xfrm>
            <a:off x="6210145" y="4716767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 61"/>
          <p:cNvSpPr/>
          <p:nvPr>
            <p:custDataLst>
              <p:tags r:id="rId18"/>
            </p:custDataLst>
          </p:nvPr>
        </p:nvSpPr>
        <p:spPr>
          <a:xfrm rot="2576247" flipH="1">
            <a:off x="9248716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任意多边形 62"/>
          <p:cNvSpPr/>
          <p:nvPr>
            <p:custDataLst>
              <p:tags r:id="rId19"/>
            </p:custDataLst>
          </p:nvPr>
        </p:nvSpPr>
        <p:spPr>
          <a:xfrm rot="19023753">
            <a:off x="8276302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任意多边形 63"/>
          <p:cNvSpPr/>
          <p:nvPr>
            <p:custDataLst>
              <p:tags r:id="rId20"/>
            </p:custDataLst>
          </p:nvPr>
        </p:nvSpPr>
        <p:spPr>
          <a:xfrm>
            <a:off x="8679413" y="2532842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</a:t>
            </a:r>
          </a:p>
        </p:txBody>
      </p:sp>
      <p:sp>
        <p:nvSpPr>
          <p:cNvPr id="65" name="任意多边形 64"/>
          <p:cNvSpPr/>
          <p:nvPr>
            <p:custDataLst>
              <p:tags r:id="rId21"/>
            </p:custDataLst>
          </p:nvPr>
        </p:nvSpPr>
        <p:spPr>
          <a:xfrm>
            <a:off x="8408452" y="2845835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22"/>
            </p:custDataLst>
          </p:nvPr>
        </p:nvCxnSpPr>
        <p:spPr>
          <a:xfrm>
            <a:off x="8865630" y="4716768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23"/>
            </p:custDataLst>
          </p:nvPr>
        </p:nvCxnSpPr>
        <p:spPr>
          <a:xfrm>
            <a:off x="8979138" y="4947547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24"/>
            </p:custDataLst>
          </p:nvPr>
        </p:nvCxnSpPr>
        <p:spPr>
          <a:xfrm>
            <a:off x="9092648" y="4716767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25"/>
            </p:custDataLst>
          </p:nvPr>
        </p:nvSpPr>
        <p:spPr>
          <a:xfrm>
            <a:off x="2814635" y="3375776"/>
            <a:ext cx="798994" cy="811050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总体架构</a:t>
            </a:r>
          </a:p>
        </p:txBody>
      </p:sp>
      <p:sp>
        <p:nvSpPr>
          <p:cNvPr id="30" name="文本框 29"/>
          <p:cNvSpPr txBox="1"/>
          <p:nvPr>
            <p:custDataLst>
              <p:tags r:id="rId26"/>
            </p:custDataLst>
          </p:nvPr>
        </p:nvSpPr>
        <p:spPr>
          <a:xfrm>
            <a:off x="5697138" y="3375776"/>
            <a:ext cx="798994" cy="8110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集群</a:t>
            </a:r>
          </a:p>
        </p:txBody>
      </p: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8579641" y="3375776"/>
            <a:ext cx="798994" cy="8110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监控</a:t>
            </a:r>
          </a:p>
        </p:txBody>
      </p:sp>
      <p:pic>
        <p:nvPicPr>
          <p:cNvPr id="12" name="幻灯片缩放定位 11">
            <a:hlinkClick r:id="rId32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261988" y="5602976"/>
            <a:ext cx="1967237" cy="1106571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8" name="幻灯片缩放定位 17">
            <a:hlinkClick r:id="rId34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151252" y="5513808"/>
            <a:ext cx="2125758" cy="1195739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20" name="幻灯片缩放定位 19">
            <a:hlinkClick r:id="rId36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11884" y="5487268"/>
            <a:ext cx="2196522" cy="1235544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2</a:t>
            </a:r>
            <a:r>
              <a:t>、消息发送分析</a:t>
            </a:r>
          </a:p>
        </p:txBody>
      </p:sp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2533046"/>
            <a:ext cx="12192000" cy="4322414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3" name="矩形 12"/>
            <p:cNvSpPr/>
            <p:nvPr userDrawn="1">
              <p:custDataLst>
                <p:tags r:id="rId20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" name="矩形 13"/>
            <p:cNvSpPr/>
            <p:nvPr userDrawn="1">
              <p:custDataLst>
                <p:tags r:id="rId21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14"/>
            <p:cNvSpPr/>
            <p:nvPr userDrawn="1">
              <p:custDataLst>
                <p:tags r:id="rId22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6" name="任意多边形 35"/>
          <p:cNvSpPr/>
          <p:nvPr>
            <p:custDataLst>
              <p:tags r:id="rId4"/>
            </p:custDataLst>
          </p:nvPr>
        </p:nvSpPr>
        <p:spPr>
          <a:xfrm rot="2576247" flipH="1">
            <a:off x="3483709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多边形 34"/>
          <p:cNvSpPr/>
          <p:nvPr>
            <p:custDataLst>
              <p:tags r:id="rId5"/>
            </p:custDataLst>
          </p:nvPr>
        </p:nvSpPr>
        <p:spPr>
          <a:xfrm rot="19023753">
            <a:off x="2511295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6"/>
            </p:custDataLst>
          </p:nvPr>
        </p:nvSpPr>
        <p:spPr>
          <a:xfrm>
            <a:off x="2914406" y="2532842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A</a:t>
            </a:r>
          </a:p>
        </p:txBody>
      </p:sp>
      <p:sp>
        <p:nvSpPr>
          <p:cNvPr id="31" name="任意多边形 30"/>
          <p:cNvSpPr/>
          <p:nvPr>
            <p:custDataLst>
              <p:tags r:id="rId7"/>
            </p:custDataLst>
          </p:nvPr>
        </p:nvSpPr>
        <p:spPr>
          <a:xfrm>
            <a:off x="2643445" y="2845835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8"/>
            </p:custDataLst>
          </p:nvPr>
        </p:nvCxnSpPr>
        <p:spPr>
          <a:xfrm>
            <a:off x="3100623" y="4716768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9"/>
            </p:custDataLst>
          </p:nvPr>
        </p:nvCxnSpPr>
        <p:spPr>
          <a:xfrm>
            <a:off x="3214131" y="4947547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0"/>
            </p:custDataLst>
          </p:nvPr>
        </p:nvCxnSpPr>
        <p:spPr>
          <a:xfrm>
            <a:off x="3327641" y="4716767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 61"/>
          <p:cNvSpPr/>
          <p:nvPr>
            <p:custDataLst>
              <p:tags r:id="rId11"/>
            </p:custDataLst>
          </p:nvPr>
        </p:nvSpPr>
        <p:spPr>
          <a:xfrm rot="2576247" flipH="1">
            <a:off x="9248716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任意多边形 62"/>
          <p:cNvSpPr/>
          <p:nvPr>
            <p:custDataLst>
              <p:tags r:id="rId12"/>
            </p:custDataLst>
          </p:nvPr>
        </p:nvSpPr>
        <p:spPr>
          <a:xfrm rot="19023753">
            <a:off x="8276302" y="4356484"/>
            <a:ext cx="433260" cy="396187"/>
          </a:xfrm>
          <a:custGeom>
            <a:avLst/>
            <a:gdLst>
              <a:gd name="connsiteX0" fmla="*/ 366385 w 366385"/>
              <a:gd name="connsiteY0" fmla="*/ 0 h 335034"/>
              <a:gd name="connsiteX1" fmla="*/ 337846 w 366385"/>
              <a:gd name="connsiteY1" fmla="*/ 76876 h 335034"/>
              <a:gd name="connsiteX2" fmla="*/ 288879 w 366385"/>
              <a:gd name="connsiteY2" fmla="*/ 288098 h 335034"/>
              <a:gd name="connsiteX3" fmla="*/ 284108 w 366385"/>
              <a:gd name="connsiteY3" fmla="*/ 335034 h 335034"/>
              <a:gd name="connsiteX4" fmla="*/ 0 w 366385"/>
              <a:gd name="connsiteY4" fmla="*/ 300575 h 335034"/>
              <a:gd name="connsiteX5" fmla="*/ 230794 w 366385"/>
              <a:gd name="connsiteY5" fmla="*/ 0 h 3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85" h="335034">
                <a:moveTo>
                  <a:pt x="366385" y="0"/>
                </a:moveTo>
                <a:lnTo>
                  <a:pt x="337846" y="76876"/>
                </a:lnTo>
                <a:cubicBezTo>
                  <a:pt x="315480" y="146083"/>
                  <a:pt x="299168" y="216762"/>
                  <a:pt x="288879" y="288098"/>
                </a:cubicBezTo>
                <a:lnTo>
                  <a:pt x="284108" y="335034"/>
                </a:lnTo>
                <a:lnTo>
                  <a:pt x="0" y="300575"/>
                </a:lnTo>
                <a:lnTo>
                  <a:pt x="2307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任意多边形 63"/>
          <p:cNvSpPr/>
          <p:nvPr>
            <p:custDataLst>
              <p:tags r:id="rId13"/>
            </p:custDataLst>
          </p:nvPr>
        </p:nvSpPr>
        <p:spPr>
          <a:xfrm>
            <a:off x="8679413" y="2532842"/>
            <a:ext cx="599453" cy="450341"/>
          </a:xfrm>
          <a:custGeom>
            <a:avLst/>
            <a:gdLst>
              <a:gd name="connsiteX0" fmla="*/ 253462 w 506925"/>
              <a:gd name="connsiteY0" fmla="*/ 0 h 380829"/>
              <a:gd name="connsiteX1" fmla="*/ 360131 w 506925"/>
              <a:gd name="connsiteY1" fmla="*/ 88010 h 380829"/>
              <a:gd name="connsiteX2" fmla="*/ 442971 w 506925"/>
              <a:gd name="connsiteY2" fmla="*/ 179157 h 380829"/>
              <a:gd name="connsiteX3" fmla="*/ 506925 w 506925"/>
              <a:gd name="connsiteY3" fmla="*/ 264681 h 380829"/>
              <a:gd name="connsiteX4" fmla="*/ 492936 w 506925"/>
              <a:gd name="connsiteY4" fmla="*/ 281636 h 380829"/>
              <a:gd name="connsiteX5" fmla="*/ 253462 w 506925"/>
              <a:gd name="connsiteY5" fmla="*/ 380829 h 380829"/>
              <a:gd name="connsiteX6" fmla="*/ 13988 w 506925"/>
              <a:gd name="connsiteY6" fmla="*/ 281636 h 380829"/>
              <a:gd name="connsiteX7" fmla="*/ 0 w 506925"/>
              <a:gd name="connsiteY7" fmla="*/ 264682 h 380829"/>
              <a:gd name="connsiteX8" fmla="*/ 63954 w 506925"/>
              <a:gd name="connsiteY8" fmla="*/ 179157 h 380829"/>
              <a:gd name="connsiteX9" fmla="*/ 146794 w 506925"/>
              <a:gd name="connsiteY9" fmla="*/ 88010 h 3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25" h="380829">
                <a:moveTo>
                  <a:pt x="253462" y="0"/>
                </a:moveTo>
                <a:lnTo>
                  <a:pt x="360131" y="88010"/>
                </a:lnTo>
                <a:cubicBezTo>
                  <a:pt x="389165" y="117044"/>
                  <a:pt x="416814" y="147462"/>
                  <a:pt x="442971" y="179157"/>
                </a:cubicBezTo>
                <a:lnTo>
                  <a:pt x="506925" y="264681"/>
                </a:lnTo>
                <a:lnTo>
                  <a:pt x="492936" y="281636"/>
                </a:lnTo>
                <a:cubicBezTo>
                  <a:pt x="431650" y="342923"/>
                  <a:pt x="346983" y="380829"/>
                  <a:pt x="253462" y="380829"/>
                </a:cubicBezTo>
                <a:cubicBezTo>
                  <a:pt x="159942" y="380829"/>
                  <a:pt x="75275" y="342923"/>
                  <a:pt x="13988" y="281636"/>
                </a:cubicBezTo>
                <a:lnTo>
                  <a:pt x="0" y="264682"/>
                </a:lnTo>
                <a:lnTo>
                  <a:pt x="63954" y="179157"/>
                </a:lnTo>
                <a:cubicBezTo>
                  <a:pt x="90111" y="147462"/>
                  <a:pt x="117761" y="117044"/>
                  <a:pt x="146794" y="88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</a:t>
            </a:r>
          </a:p>
        </p:txBody>
      </p:sp>
      <p:sp>
        <p:nvSpPr>
          <p:cNvPr id="65" name="任意多边形 64"/>
          <p:cNvSpPr/>
          <p:nvPr>
            <p:custDataLst>
              <p:tags r:id="rId14"/>
            </p:custDataLst>
          </p:nvPr>
        </p:nvSpPr>
        <p:spPr>
          <a:xfrm>
            <a:off x="8408452" y="2845835"/>
            <a:ext cx="1141374" cy="1870934"/>
          </a:xfrm>
          <a:custGeom>
            <a:avLst/>
            <a:gdLst>
              <a:gd name="connsiteX0" fmla="*/ 736063 w 965199"/>
              <a:gd name="connsiteY0" fmla="*/ 0 h 1582148"/>
              <a:gd name="connsiteX1" fmla="*/ 745997 w 965199"/>
              <a:gd name="connsiteY1" fmla="*/ 13285 h 1582148"/>
              <a:gd name="connsiteX2" fmla="*/ 965199 w 965199"/>
              <a:gd name="connsiteY2" fmla="*/ 730905 h 1582148"/>
              <a:gd name="connsiteX3" fmla="*/ 672109 w 965199"/>
              <a:gd name="connsiteY3" fmla="*/ 1547336 h 1582148"/>
              <a:gd name="connsiteX4" fmla="*/ 640470 w 965199"/>
              <a:gd name="connsiteY4" fmla="*/ 1582148 h 1582148"/>
              <a:gd name="connsiteX5" fmla="*/ 630901 w 965199"/>
              <a:gd name="connsiteY5" fmla="*/ 1576954 h 1582148"/>
              <a:gd name="connsiteX6" fmla="*/ 482599 w 965199"/>
              <a:gd name="connsiteY6" fmla="*/ 1547013 h 1582148"/>
              <a:gd name="connsiteX7" fmla="*/ 334297 w 965199"/>
              <a:gd name="connsiteY7" fmla="*/ 1576954 h 1582148"/>
              <a:gd name="connsiteX8" fmla="*/ 324730 w 965199"/>
              <a:gd name="connsiteY8" fmla="*/ 1582147 h 1582148"/>
              <a:gd name="connsiteX9" fmla="*/ 293092 w 965199"/>
              <a:gd name="connsiteY9" fmla="*/ 1547336 h 1582148"/>
              <a:gd name="connsiteX10" fmla="*/ 0 w 965199"/>
              <a:gd name="connsiteY10" fmla="*/ 730905 h 1582148"/>
              <a:gd name="connsiteX11" fmla="*/ 219204 w 965199"/>
              <a:gd name="connsiteY11" fmla="*/ 13285 h 1582148"/>
              <a:gd name="connsiteX12" fmla="*/ 229138 w 965199"/>
              <a:gd name="connsiteY12" fmla="*/ 1 h 1582148"/>
              <a:gd name="connsiteX13" fmla="*/ 243126 w 965199"/>
              <a:gd name="connsiteY13" fmla="*/ 16955 h 1582148"/>
              <a:gd name="connsiteX14" fmla="*/ 482600 w 965199"/>
              <a:gd name="connsiteY14" fmla="*/ 116148 h 1582148"/>
              <a:gd name="connsiteX15" fmla="*/ 722074 w 965199"/>
              <a:gd name="connsiteY15" fmla="*/ 16955 h 15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5199" h="1582148">
                <a:moveTo>
                  <a:pt x="736063" y="0"/>
                </a:moveTo>
                <a:lnTo>
                  <a:pt x="745997" y="13285"/>
                </a:lnTo>
                <a:cubicBezTo>
                  <a:pt x="884390" y="218134"/>
                  <a:pt x="965199" y="465083"/>
                  <a:pt x="965199" y="730905"/>
                </a:cubicBezTo>
                <a:cubicBezTo>
                  <a:pt x="965199" y="1041033"/>
                  <a:pt x="855208" y="1325469"/>
                  <a:pt x="672109" y="1547336"/>
                </a:cubicBezTo>
                <a:lnTo>
                  <a:pt x="640470" y="1582148"/>
                </a:lnTo>
                <a:lnTo>
                  <a:pt x="630901" y="1576954"/>
                </a:lnTo>
                <a:cubicBezTo>
                  <a:pt x="585319" y="1557674"/>
                  <a:pt x="535204" y="1547013"/>
                  <a:pt x="482599" y="1547013"/>
                </a:cubicBezTo>
                <a:cubicBezTo>
                  <a:pt x="429994" y="1547013"/>
                  <a:pt x="379879" y="1557674"/>
                  <a:pt x="334297" y="1576954"/>
                </a:cubicBezTo>
                <a:lnTo>
                  <a:pt x="324730" y="1582147"/>
                </a:lnTo>
                <a:lnTo>
                  <a:pt x="293092" y="1547336"/>
                </a:lnTo>
                <a:cubicBezTo>
                  <a:pt x="109991" y="1325469"/>
                  <a:pt x="0" y="1041033"/>
                  <a:pt x="0" y="730905"/>
                </a:cubicBezTo>
                <a:cubicBezTo>
                  <a:pt x="0" y="465083"/>
                  <a:pt x="80810" y="218134"/>
                  <a:pt x="219204" y="13285"/>
                </a:cubicBezTo>
                <a:lnTo>
                  <a:pt x="229138" y="1"/>
                </a:lnTo>
                <a:lnTo>
                  <a:pt x="243126" y="16955"/>
                </a:lnTo>
                <a:cubicBezTo>
                  <a:pt x="304413" y="78242"/>
                  <a:pt x="389080" y="116148"/>
                  <a:pt x="482600" y="116148"/>
                </a:cubicBezTo>
                <a:cubicBezTo>
                  <a:pt x="576121" y="116148"/>
                  <a:pt x="660787" y="78242"/>
                  <a:pt x="722074" y="169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15"/>
            </p:custDataLst>
          </p:nvPr>
        </p:nvCxnSpPr>
        <p:spPr>
          <a:xfrm>
            <a:off x="8865630" y="4716768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16"/>
            </p:custDataLst>
          </p:nvPr>
        </p:nvCxnSpPr>
        <p:spPr>
          <a:xfrm>
            <a:off x="8979138" y="4947547"/>
            <a:ext cx="0" cy="461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17"/>
            </p:custDataLst>
          </p:nvPr>
        </p:nvCxnSpPr>
        <p:spPr>
          <a:xfrm>
            <a:off x="9092648" y="4716767"/>
            <a:ext cx="0" cy="5919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2814635" y="3375776"/>
            <a:ext cx="798994" cy="811050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发送方式</a:t>
            </a: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8579641" y="3375776"/>
            <a:ext cx="798994" cy="811050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发送流程</a:t>
            </a:r>
          </a:p>
        </p:txBody>
      </p:sp>
      <p:pic>
        <p:nvPicPr>
          <p:cNvPr id="8" name="幻灯片缩放定位 7">
            <a:hlinkClick r:id="rId24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81805" y="5444638"/>
            <a:ext cx="1979801" cy="11136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幻灯片缩放定位 9">
            <a:hlinkClick r:id="rId26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52211" y="5444638"/>
            <a:ext cx="2126590" cy="1196207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</a:t>
            </a:r>
            <a:r>
              <a:t>、消息存储分析</a:t>
            </a:r>
          </a:p>
        </p:txBody>
      </p:sp>
      <p:sp>
        <p:nvSpPr>
          <p:cNvPr id="25" name="矩形 10"/>
          <p:cNvSpPr/>
          <p:nvPr userDrawn="1">
            <p:custDataLst>
              <p:tags r:id="rId2"/>
            </p:custDataLst>
          </p:nvPr>
        </p:nvSpPr>
        <p:spPr>
          <a:xfrm>
            <a:off x="0" y="2535586"/>
            <a:ext cx="12192000" cy="4322414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30919" y="76118"/>
            <a:ext cx="477704" cy="441964"/>
            <a:chOff x="11310600" y="2390804"/>
            <a:chExt cx="1836034" cy="1698669"/>
          </a:xfrm>
        </p:grpSpPr>
        <p:sp>
          <p:nvSpPr>
            <p:cNvPr id="6" name="矩形 12"/>
            <p:cNvSpPr/>
            <p:nvPr userDrawn="1">
              <p:custDataLst>
                <p:tags r:id="rId17"/>
              </p:custDataLst>
            </p:nvPr>
          </p:nvSpPr>
          <p:spPr>
            <a:xfrm>
              <a:off x="11310600" y="2768526"/>
              <a:ext cx="1318510" cy="132094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3"/>
            <p:cNvSpPr/>
            <p:nvPr userDrawn="1">
              <p:custDataLst>
                <p:tags r:id="rId18"/>
              </p:custDataLst>
            </p:nvPr>
          </p:nvSpPr>
          <p:spPr>
            <a:xfrm>
              <a:off x="11605753" y="2390804"/>
              <a:ext cx="1540881" cy="1528806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矩形 14"/>
            <p:cNvSpPr/>
            <p:nvPr userDrawn="1">
              <p:custDataLst>
                <p:tags r:id="rId19"/>
              </p:custDataLst>
            </p:nvPr>
          </p:nvSpPr>
          <p:spPr>
            <a:xfrm>
              <a:off x="12150934" y="2882762"/>
              <a:ext cx="824581" cy="8360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燕尾形 2"/>
          <p:cNvSpPr/>
          <p:nvPr>
            <p:custDataLst>
              <p:tags r:id="rId4"/>
            </p:custDataLst>
          </p:nvPr>
        </p:nvSpPr>
        <p:spPr>
          <a:xfrm>
            <a:off x="1656904" y="3696879"/>
            <a:ext cx="1726542" cy="55294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kern="0" spc="300">
                <a:solidFill>
                  <a:schemeClr val="lt1"/>
                </a:solidFill>
                <a:uFillTx/>
                <a:latin typeface="微软雅黑" panose="020B0503020204020204" charset="-122"/>
                <a:ea typeface="+mj-ea"/>
                <a:cs typeface="微软雅黑" panose="020B0503020204020204" charset="-122"/>
                <a:sym typeface="Arial" panose="020B0604020202020204" pitchFamily="34" charset="0"/>
              </a:rPr>
              <a:t>3.1 存储实现</a:t>
            </a:r>
          </a:p>
        </p:txBody>
      </p:sp>
      <p:sp>
        <p:nvSpPr>
          <p:cNvPr id="2" name="燕尾形 3"/>
          <p:cNvSpPr/>
          <p:nvPr>
            <p:custDataLst>
              <p:tags r:id="rId5"/>
            </p:custDataLst>
          </p:nvPr>
        </p:nvSpPr>
        <p:spPr>
          <a:xfrm>
            <a:off x="3103148" y="3696879"/>
            <a:ext cx="622444" cy="552945"/>
          </a:xfrm>
          <a:prstGeom prst="chevron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燕尾形 4"/>
          <p:cNvSpPr/>
          <p:nvPr>
            <p:custDataLst>
              <p:tags r:id="rId6"/>
            </p:custDataLst>
          </p:nvPr>
        </p:nvSpPr>
        <p:spPr>
          <a:xfrm>
            <a:off x="3445293" y="3696879"/>
            <a:ext cx="1726542" cy="55294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kern="0" spc="300">
                <a:solidFill>
                  <a:schemeClr val="lt1"/>
                </a:solidFill>
                <a:uFillTx/>
                <a:latin typeface="微软雅黑" panose="020B0503020204020204" charset="-122"/>
                <a:ea typeface="+mj-ea"/>
                <a:cs typeface="微软雅黑" panose="020B0503020204020204" charset="-122"/>
                <a:sym typeface="Arial" panose="020B0604020202020204" pitchFamily="34" charset="0"/>
              </a:rPr>
              <a:t>3.2 存储服务启动</a:t>
            </a:r>
          </a:p>
        </p:txBody>
      </p:sp>
      <p:sp>
        <p:nvSpPr>
          <p:cNvPr id="8" name="燕尾形 5"/>
          <p:cNvSpPr/>
          <p:nvPr>
            <p:custDataLst>
              <p:tags r:id="rId7"/>
            </p:custDataLst>
          </p:nvPr>
        </p:nvSpPr>
        <p:spPr>
          <a:xfrm>
            <a:off x="4891537" y="3696879"/>
            <a:ext cx="622444" cy="552945"/>
          </a:xfrm>
          <a:prstGeom prst="chevron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燕尾形 6"/>
          <p:cNvSpPr/>
          <p:nvPr>
            <p:custDataLst>
              <p:tags r:id="rId8"/>
            </p:custDataLst>
          </p:nvPr>
        </p:nvSpPr>
        <p:spPr>
          <a:xfrm>
            <a:off x="5233683" y="3696879"/>
            <a:ext cx="1726542" cy="55294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kern="0" spc="300">
                <a:solidFill>
                  <a:schemeClr val="lt1"/>
                </a:solidFill>
                <a:uFillTx/>
                <a:latin typeface="微软雅黑" panose="020B0503020204020204" charset="-122"/>
                <a:ea typeface="+mj-ea"/>
                <a:cs typeface="微软雅黑" panose="020B0503020204020204" charset="-122"/>
                <a:sym typeface="Arial" panose="020B0604020202020204" pitchFamily="34" charset="0"/>
              </a:rPr>
              <a:t>3.3 发送存储流程</a:t>
            </a:r>
          </a:p>
        </p:txBody>
      </p:sp>
      <p:sp>
        <p:nvSpPr>
          <p:cNvPr id="10" name="燕尾形 7"/>
          <p:cNvSpPr/>
          <p:nvPr>
            <p:custDataLst>
              <p:tags r:id="rId9"/>
            </p:custDataLst>
          </p:nvPr>
        </p:nvSpPr>
        <p:spPr>
          <a:xfrm>
            <a:off x="6679926" y="3696879"/>
            <a:ext cx="622444" cy="552945"/>
          </a:xfrm>
          <a:prstGeom prst="chevron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燕尾形 8"/>
          <p:cNvSpPr/>
          <p:nvPr>
            <p:custDataLst>
              <p:tags r:id="rId10"/>
            </p:custDataLst>
          </p:nvPr>
        </p:nvSpPr>
        <p:spPr>
          <a:xfrm>
            <a:off x="7022072" y="3696879"/>
            <a:ext cx="1726542" cy="55294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kern="0" spc="300">
                <a:solidFill>
                  <a:schemeClr val="lt1"/>
                </a:solidFill>
                <a:uFillTx/>
                <a:latin typeface="微软雅黑" panose="020B0503020204020204" charset="-122"/>
                <a:ea typeface="+mj-ea"/>
                <a:cs typeface="微软雅黑" panose="020B0503020204020204" charset="-122"/>
                <a:sym typeface="Arial" panose="020B0604020202020204" pitchFamily="34" charset="0"/>
              </a:rPr>
              <a:t>3.4 消息转发</a:t>
            </a:r>
          </a:p>
        </p:txBody>
      </p:sp>
      <p:sp>
        <p:nvSpPr>
          <p:cNvPr id="12" name="燕尾形 9"/>
          <p:cNvSpPr/>
          <p:nvPr>
            <p:custDataLst>
              <p:tags r:id="rId11"/>
            </p:custDataLst>
          </p:nvPr>
        </p:nvSpPr>
        <p:spPr>
          <a:xfrm>
            <a:off x="8468315" y="3696879"/>
            <a:ext cx="622444" cy="552945"/>
          </a:xfrm>
          <a:prstGeom prst="chevron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燕尾形 10"/>
          <p:cNvSpPr/>
          <p:nvPr>
            <p:custDataLst>
              <p:tags r:id="rId12"/>
            </p:custDataLst>
          </p:nvPr>
        </p:nvSpPr>
        <p:spPr>
          <a:xfrm>
            <a:off x="8810461" y="3696879"/>
            <a:ext cx="1726542" cy="55294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kern="0" spc="300">
                <a:solidFill>
                  <a:schemeClr val="lt1"/>
                </a:solidFill>
                <a:uFillTx/>
                <a:latin typeface="微软雅黑" panose="020B0503020204020204" charset="-122"/>
                <a:ea typeface="+mj-ea"/>
                <a:cs typeface="微软雅黑" panose="020B0503020204020204" charset="-122"/>
                <a:sym typeface="Arial" panose="020B0604020202020204" pitchFamily="34" charset="0"/>
              </a:rPr>
              <a:t>3.5 刷盘</a:t>
            </a: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5233683" y="4467275"/>
            <a:ext cx="1726542" cy="153272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kern="0" spc="30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8810460" y="4467275"/>
            <a:ext cx="1726542" cy="153272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kern="0" spc="30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3445297" y="1941036"/>
            <a:ext cx="1726542" cy="1532727"/>
          </a:xfrm>
          <a:prstGeom prst="rect">
            <a:avLst/>
          </a:prstGeom>
        </p:spPr>
        <p:txBody>
          <a:bodyPr wrap="square" anchor="b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kern="0" spc="30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7022074" y="1941036"/>
            <a:ext cx="1726542" cy="1532727"/>
          </a:xfrm>
          <a:prstGeom prst="rect">
            <a:avLst/>
          </a:prstGeom>
        </p:spPr>
        <p:txBody>
          <a:bodyPr wrap="square" anchor="b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kern="0" spc="300">
                <a:solidFill>
                  <a:schemeClr val="dk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3.1 </a:t>
            </a:r>
            <a:r>
              <a:rPr lang="zh-CN" altLang="en-US"/>
              <a:t>存储实现</a:t>
            </a:r>
            <a:r>
              <a:rPr lang="en-US" altLang="zh-CN"/>
              <a:t>-MQ</a:t>
            </a:r>
            <a:r>
              <a:rPr lang="zh-CN" altLang="en-US"/>
              <a:t>存储问题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69882" y="885198"/>
            <a:ext cx="10852238" cy="5456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/>
              <a:t>MQ</a:t>
            </a:r>
            <a:r>
              <a:rPr lang="zh-CN" altLang="en-US" sz="1400"/>
              <a:t>的存储有两个问题需要解决：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1.</a:t>
            </a:r>
            <a:r>
              <a:rPr lang="zh-CN" altLang="en-US" sz="1400"/>
              <a:t>如何快速的写入和读取？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2.</a:t>
            </a:r>
            <a:r>
              <a:rPr lang="zh-CN" altLang="en-US" sz="1400"/>
              <a:t>如何快速的发送或者说拷贝消息？</a:t>
            </a:r>
            <a:endParaRPr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80" y="2601141"/>
            <a:ext cx="9859751" cy="26959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7288" y="5561901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/>
              <a:t>备注：结合</a:t>
            </a:r>
            <a:r>
              <a:rPr lang="en-US" altLang="zh-CN" sz="1000"/>
              <a:t>md</a:t>
            </a:r>
            <a:r>
              <a:rPr lang="zh-CN" altLang="en-US" sz="1000"/>
              <a:t>文档分析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856891"/>
            <a:ext cx="10698068" cy="5144218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3.1 </a:t>
            </a:r>
            <a:r>
              <a:rPr lang="zh-CN" altLang="en-US"/>
              <a:t>存储实现</a:t>
            </a:r>
            <a:r>
              <a:rPr lang="en-US" altLang="zh-CN"/>
              <a:t>-</a:t>
            </a:r>
            <a:r>
              <a:rPr lang="zh-CN" altLang="en-US"/>
              <a:t>存储目录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6966" y="634207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/>
              <a:t>备注</a:t>
            </a:r>
            <a:r>
              <a:rPr lang="en-US" altLang="zh-CN" sz="1000"/>
              <a:t>: </a:t>
            </a:r>
            <a:r>
              <a:rPr lang="zh-CN" altLang="en-US" sz="1000"/>
              <a:t>以</a:t>
            </a:r>
            <a:r>
              <a:rPr lang="en-US" altLang="zh-CN" sz="1000"/>
              <a:t>xftp</a:t>
            </a:r>
            <a:r>
              <a:rPr lang="zh-CN" altLang="en-US" sz="1000"/>
              <a:t>形式展示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2" y="4775760"/>
            <a:ext cx="5390517" cy="19827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3.1 </a:t>
            </a:r>
            <a:r>
              <a:rPr lang="zh-CN" altLang="en-US"/>
              <a:t>存储实现</a:t>
            </a:r>
            <a:r>
              <a:rPr lang="en-US" altLang="zh-CN"/>
              <a:t>-CommitLog</a:t>
            </a:r>
            <a:r>
              <a:rPr lang="zh-CN" altLang="en-US"/>
              <a:t>文件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882" y="1777037"/>
            <a:ext cx="9294733" cy="30982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5401" y="1177229"/>
            <a:ext cx="9253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文件默认大小</a:t>
            </a:r>
            <a:r>
              <a:rPr lang="en-US" altLang="zh-CN" sz="1400"/>
              <a:t>1GB</a:t>
            </a:r>
            <a:r>
              <a:rPr lang="zh-CN" altLang="en-US" sz="1400"/>
              <a:t>，文件名长度</a:t>
            </a:r>
            <a:r>
              <a:rPr lang="en-US" altLang="zh-CN" sz="1400"/>
              <a:t>20</a:t>
            </a:r>
            <a:r>
              <a:rPr lang="zh-CN" altLang="en-US" sz="1400"/>
              <a:t>位，第一个文件名为</a:t>
            </a:r>
            <a:r>
              <a:rPr lang="en-US" altLang="zh-CN" sz="1400"/>
              <a:t>00000000000000000000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QxNGFhZTk4ZGMzOGM3MjY3NjkxZjc1MjhiZDE4Y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7、20、21、22、23、24、28、33、34"/>
  <p:tag name="KSO_WM_SLIDE_ID" val="custom2020437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375"/>
  <p:tag name="KSO_WM_SLIDE_LAYOUT" val="a_b"/>
  <p:tag name="KSO_WM_SLIDE_LAYOUT_CNT" val="1_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375_1*i*2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375_1*i*1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5_1*a*1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个人工作汇报"/>
  <p:tag name="KSO_WM_UNIT_TEXT_FILL_FORE_SCHEMECOLOR_INDEX_BRIGHTNESS" val="0.15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4375_1*b*2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4375_1*b*3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汇报日期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990_5"/>
  <p:tag name="KSO_WM_TEMPLATE_SUBCATEGORY" val="17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990"/>
  <p:tag name="KSO_WM_SLIDE_LAYOUT" val="a_l"/>
  <p:tag name="KSO_WM_SLIDE_LAYOUT_CNT" val="1_1"/>
  <p:tag name="KSO_WM_SLIDE_BK_DARK_LIGHT" val="2"/>
  <p:tag name="KSO_WM_SLIDE_BACKGROUND_TYPE" val="general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852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852"/>
  <p:tag name="KSO_WM_SLIDE_LAYOUT" val="a_d_i"/>
  <p:tag name="KSO_WM_SLIDE_LAYOUT_CNT" val="1_1_1"/>
  <p:tag name="KSO_WM_SLIDE_TYPE" val="text"/>
  <p:tag name="KSO_WM_SLIDE_SUBTYPE" val="picTxt"/>
  <p:tag name="KSO_WM_SLIDE_SIZE" val="960*493"/>
  <p:tag name="KSO_WM_SLIDE_POSITION" val="0*47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06-09T17:34:58&quot;,&quot;maxSize&quot;:{&quot;size1&quot;:53.3},&quot;minSize&quot;:{&quot;size1&quot;:24.6},&quot;normalSize&quot;:{&quot;size1&quot;:24.6},&quot;subLayout&quot;:[{&quot;id&quot;:&quot;2022-06-09T17:34:58&quot;,&quot;margin&quot;:{&quot;bottom&quot;:1.2439998388290405,&quot;left&quot;:1.2699999809265137,&quot;right&quot;:1.2669999599456787,&quot;top&quot;:1.690000057220459},&quot;type&quot;:0},{&quot;backgroundInfo&quot;:[{&quot;bottom&quot;:0,&quot;bottomAbs&quot;:false,&quot;left&quot;:0,&quot;leftAbs&quot;:false,&quot;right&quot;:0,&quot;rightAbs&quot;:false,&quot;top&quot;:0.164093912,&quot;topAbs&quot;:false,&quot;type&quot;:&quot;bottomTop&quot;}],&quot;id&quot;:&quot;2022-06-09T17:34:58&quot;,&quot;margin&quot;:{&quot;bottom&quot;:1.690000057220459,&quot;left&quot;:1.2699999809265137,&quot;right&quot;:1.2699999809265137,&quot;top&quot;:0.025999998673796654},&quot;marginOverLayout&quot;:{&quot;bottom&quot;:1.690000057220459,&quot;left&quot;:1.2699999809265137,&quot;right&quot;:1.2699999809265137,&quot;top&quot;:0.025999998673796654},&quot;type&quot;:1}],&quot;type&quot;:1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852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852"/>
  <p:tag name="KSO_WM_SLIDE_LAYOUT" val="a_d_i"/>
  <p:tag name="KSO_WM_SLIDE_LAYOUT_CNT" val="1_1_1"/>
  <p:tag name="KSO_WM_SLIDE_TYPE" val="text"/>
  <p:tag name="KSO_WM_SLIDE_SUBTYPE" val="picTxt"/>
  <p:tag name="KSO_WM_SLIDE_SIZE" val="960*493"/>
  <p:tag name="KSO_WM_SLIDE_POSITION" val="0*47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06-09T17:34:58&quot;,&quot;maxSize&quot;:{&quot;size1&quot;:53.3},&quot;minSize&quot;:{&quot;size1&quot;:24.6},&quot;normalSize&quot;:{&quot;size1&quot;:24.6},&quot;subLayout&quot;:[{&quot;id&quot;:&quot;2022-06-09T17:34:58&quot;,&quot;margin&quot;:{&quot;bottom&quot;:1.2439998388290405,&quot;left&quot;:1.2699999809265137,&quot;right&quot;:1.2669999599456787,&quot;top&quot;:1.690000057220459},&quot;type&quot;:0},{&quot;backgroundInfo&quot;:[{&quot;bottom&quot;:0,&quot;bottomAbs&quot;:false,&quot;left&quot;:0,&quot;leftAbs&quot;:false,&quot;right&quot;:0,&quot;rightAbs&quot;:false,&quot;top&quot;:0.164093912,&quot;topAbs&quot;:false,&quot;type&quot;:&quot;bottomTop&quot;}],&quot;id&quot;:&quot;2022-06-09T17:34:58&quot;,&quot;margin&quot;:{&quot;bottom&quot;:1.690000057220459,&quot;left&quot;:1.2699999809265137,&quot;right&quot;:1.2699999809265137,&quot;top&quot;:0.025999998673796654},&quot;marginOverLayout&quot;:{&quot;bottom&quot;:1.690000057220459,&quot;left&quot;:1.2699999809265137,&quot;right&quot;:1.2699999809265137,&quot;top&quot;:0.025999998673796654},&quot;type&quot;:1}],&quot;type&quot;:1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TYPE" val="i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161_3*m_h_i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61_3*m_h_i*1_1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61_3*m_h_i*1_1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160161_3*m_h_i*1_1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160161_3*m_h_i*1_1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160161_3*m_h_i*1_1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160161_3*m_h_i*1_1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160161_3*m_h_i*1_2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160161_3*m_h_i*1_2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160161_3*m_h_i*1_2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160161_3*m_h_i*1_2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161_3*m_h_i*1_2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160161_3*m_h_i*1_2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160161_3*m_h_i*1_2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161_3*m_h_i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161_3*m_h_i*1_3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160161_3*m_h_i*1_3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160161_3*m_h_i*1_3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160161_3*m_h_i*1_3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160161_3*m_h_i*1_3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160161_3*m_h_i*1_3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61_3*m_h_f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161_3*m_h_f*1_2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161_3*m_h_f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852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852"/>
  <p:tag name="KSO_WM_SLIDE_LAYOUT" val="a_d_i"/>
  <p:tag name="KSO_WM_SLIDE_LAYOUT_CNT" val="1_1_1"/>
  <p:tag name="KSO_WM_SLIDE_TYPE" val="text"/>
  <p:tag name="KSO_WM_SLIDE_SUBTYPE" val="picTxt"/>
  <p:tag name="KSO_WM_SLIDE_SIZE" val="960*493"/>
  <p:tag name="KSO_WM_SLIDE_POSITION" val="0*47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06-09T17:34:58&quot;,&quot;maxSize&quot;:{&quot;size1&quot;:53.3},&quot;minSize&quot;:{&quot;size1&quot;:24.6},&quot;normalSize&quot;:{&quot;size1&quot;:24.6},&quot;subLayout&quot;:[{&quot;id&quot;:&quot;2022-06-09T17:34:58&quot;,&quot;margin&quot;:{&quot;bottom&quot;:1.2439998388290405,&quot;left&quot;:1.2699999809265137,&quot;right&quot;:1.2669999599456787,&quot;top&quot;:1.690000057220459},&quot;type&quot;:0},{&quot;backgroundInfo&quot;:[{&quot;bottom&quot;:0,&quot;bottomAbs&quot;:false,&quot;left&quot;:0,&quot;leftAbs&quot;:false,&quot;right&quot;:0,&quot;rightAbs&quot;:false,&quot;top&quot;:0.164093912,&quot;topAbs&quot;:false,&quot;type&quot;:&quot;bottomTop&quot;}],&quot;id&quot;:&quot;2022-06-09T17:34:58&quot;,&quot;margin&quot;:{&quot;bottom&quot;:1.690000057220459,&quot;left&quot;:1.2699999809265137,&quot;right&quot;:1.2699999809265137,&quot;top&quot;:0.025999998673796654},&quot;marginOverLayout&quot;:{&quot;bottom&quot;:1.690000057220459,&quot;left&quot;:1.2699999809265137,&quot;right&quot;:1.2699999809265137,&quot;top&quot;:0.025999998673796654},&quot;type&quot;:1}],&quot;type&quot;:1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TYPE" val="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161_3*m_h_i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61_3*m_h_i*1_1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61_3*m_h_i*1_1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160161_3*m_h_i*1_1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160161_3*m_h_i*1_1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160161_3*m_h_i*1_1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160161_3*m_h_i*1_1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161_3*m_h_i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161_3*m_h_i*1_3_2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160161_3*m_h_i*1_3_3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160161_3*m_h_i*1_3_7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160161_3*m_h_i*1_3_4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160161_3*m_h_i*1_3_5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160161_3*m_h_i*1_3_6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61_3*m_h_f*1_1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161_3*m_h_f*1_3_1"/>
  <p:tag name="KSO_WM_TEMPLATE_CATEGORY" val="diagram"/>
  <p:tag name="KSO_WM_TEMPLATE_INDEX" val="16016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852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852"/>
  <p:tag name="KSO_WM_SLIDE_LAYOUT" val="a_d_i"/>
  <p:tag name="KSO_WM_SLIDE_LAYOUT_CNT" val="1_1_1"/>
  <p:tag name="KSO_WM_SLIDE_TYPE" val="text"/>
  <p:tag name="KSO_WM_SLIDE_SUBTYPE" val="picTxt"/>
  <p:tag name="KSO_WM_SLIDE_SIZE" val="960*493"/>
  <p:tag name="KSO_WM_SLIDE_POSITION" val="0*47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06-09T17:34:57&quot;,&quot;maxSize&quot;:{&quot;size1&quot;:53.3},&quot;minSize&quot;:{&quot;size1&quot;:24.6},&quot;normalSize&quot;:{&quot;size1&quot;:24.6},&quot;subLayout&quot;:[{&quot;id&quot;:&quot;2022-06-09T17:34:57&quot;,&quot;margin&quot;:{&quot;bottom&quot;:1.2439998388290405,&quot;left&quot;:1.2699999809265137,&quot;right&quot;:1.2669999599456787,&quot;top&quot;:1.690000057220459},&quot;type&quot;:0},{&quot;backgroundInfo&quot;:[{&quot;bottom&quot;:0,&quot;bottomAbs&quot;:false,&quot;left&quot;:0,&quot;leftAbs&quot;:false,&quot;right&quot;:0,&quot;rightAbs&quot;:false,&quot;top&quot;:0.164093912,&quot;topAbs&quot;:false,&quot;type&quot;:&quot;bottomTop&quot;}],&quot;id&quot;:&quot;2022-06-09T17:34:57&quot;,&quot;margin&quot;:{&quot;bottom&quot;:1.690000057220459,&quot;left&quot;:1.2699999809265137,&quot;right&quot;:1.2699999809265137,&quot;top&quot;:0.025999998673796654},&quot;marginOverLayout&quot;:{&quot;bottom&quot;:1.690000057220459,&quot;left&quot;:1.2699999809265137,&quot;right&quot;:1.2699999809265137,&quot;top&quot;:0.025999998673796654},&quot;type&quot;:1}],&quot;type&quot;:1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TYPE" val="i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1"/>
  <p:tag name="KSO_WM_UNIT_PRESET_TEXT_LEN" val="4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10775_2*m_h_a*1_1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6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10775_2*m_h_i*1_1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1"/>
  <p:tag name="KSO_WM_UNIT_PRESET_TEXT_LEN" val="4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10775_2*m_h_a*1_2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6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10775_2*m_h_i*1_2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1"/>
  <p:tag name="KSO_WM_UNIT_PRESET_TEXT_LEN" val="4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10775_2*m_h_a*1_3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6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10775_2*m_h_i*1_3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1"/>
  <p:tag name="KSO_WM_UNIT_PRESET_TEXT_LEN" val="4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10775_2*m_h_a*1_4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6"/>
  <p:tag name="KSO_WM_UNIT_TEXT_FILL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10775_2*m_h_i*1_4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1"/>
  <p:tag name="KSO_WM_UNIT_PRESET_TEXT_LEN" val="4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10775_2*m_h_a*1_5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6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4"/>
  <p:tag name="KSO_WM_UNIT_PRESET_TEXT_LEN" val="12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10775_2*m_h_f*1_3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4"/>
  <p:tag name="KSO_WM_UNIT_PRESET_TEXT_LEN" val="12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10775_2*m_h_f*1_5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4"/>
  <p:tag name="KSO_WM_UNIT_PRESET_TEXT_LEN" val="12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10775_2*m_h_f*1_2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4"/>
  <p:tag name="KSO_WM_UNIT_PRESET_TEXT_LEN" val="12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10775_2*m_h_f*1_4_1"/>
  <p:tag name="KSO_WM_TEMPLATE_CATEGORY" val="diagram"/>
  <p:tag name="KSO_WM_TEMPLATE_INDEX" val="20210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852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1852"/>
  <p:tag name="KSO_WM_SLIDE_LAYOUT" val="a_d_i"/>
  <p:tag name="KSO_WM_SLIDE_LAYOUT_CNT" val="1_1_1"/>
  <p:tag name="KSO_WM_SLIDE_TYPE" val="text"/>
  <p:tag name="KSO_WM_SLIDE_SUBTYPE" val="picTxt"/>
  <p:tag name="KSO_WM_SLIDE_SIZE" val="960*493"/>
  <p:tag name="KSO_WM_SLIDE_POSITION" val="0*47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06-09T17:34:57&quot;,&quot;maxSize&quot;:{&quot;size1&quot;:53.3},&quot;minSize&quot;:{&quot;size1&quot;:24.6},&quot;normalSize&quot;:{&quot;size1&quot;:24.6},&quot;subLayout&quot;:[{&quot;id&quot;:&quot;2022-06-09T17:34:57&quot;,&quot;margin&quot;:{&quot;bottom&quot;:1.2439998388290405,&quot;left&quot;:1.2699999809265137,&quot;right&quot;:1.2669999599456787,&quot;top&quot;:1.690000057220459},&quot;type&quot;:0},{&quot;backgroundInfo&quot;:[{&quot;bottom&quot;:0,&quot;bottomAbs&quot;:false,&quot;left&quot;:0,&quot;leftAbs&quot;:false,&quot;right&quot;:0,&quot;rightAbs&quot;:false,&quot;top&quot;:0.164093912,&quot;topAbs&quot;:false,&quot;type&quot;:&quot;bottomTop&quot;}],&quot;id&quot;:&quot;2022-06-09T17:34:57&quot;,&quot;margin&quot;:{&quot;bottom&quot;:1.690000057220459,&quot;left&quot;:1.2699999809265137,&quot;right&quot;:1.2699999809265137,&quot;top&quot;:0.025999998673796654},&quot;marginOverLayout&quot;:{&quot;bottom&quot;:1.690000057220459,&quot;left&quot;:1.2699999809265137,&quot;right&quot;:1.2699999809265137,&quot;top&quot;:0.025999998673796654},&quot;type&quot;:1}],&quot;type&quot;:1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TYPE" val="i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852_1*a*1"/>
  <p:tag name="KSO_WM_TEMPLATE_CATEGORY" val="diagram"/>
  <p:tag name="KSO_WM_TEMPLATE_INDEX" val="20201852"/>
  <p:tag name="KSO_WM_UNIT_LAYERLEVEL" val="1"/>
  <p:tag name="KSO_WM_TAG_VERSION" val="1.0"/>
  <p:tag name="KSO_WM_BEAUTIFY_FLAG" val="#wm#"/>
  <p:tag name="KSO_WM_UNIT_SHOW_EDIT_AREA_INDICATION" val="1"/>
  <p:tag name="KSO_WM_UNIT_DEFAULT_FONT" val="28;40;4"/>
  <p:tag name="KSO_WM_UNIT_BLOCK" val="0"/>
  <p:tag name="KSO_WM_UNIT_TEXT_FILL_FORE_SCHEMECOLOR_INDEX_BRIGHTNESS" val="0.25"/>
  <p:tag name="KSO_WM_UNIT_TEXT_FILL_FORE_SCHEMECOLOR_INDEX" val="13"/>
  <p:tag name="KSO_WM_UNIT_TEXT_FILL_TYPE" val="1"/>
  <p:tag name="KSO_WM_UNIT_SMARTLAYOUT_COMPRESS_INFO" val="{&#10;    &quot;id&quot;: &quot;2022-06-09T17:34:57&quot;,&#10;    &quot;max&quot;: 0.0033858267716553314,&#10;    &quot;topChanged&quot;: 0&#10;}&#10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16470_1*q_h_f*1_1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.5"/>
  <p:tag name="KSO_WM_UNIT_TEXT_FILL_FORE_SCHEMECOLOR_INDEX" val="13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16470_1*q_h_a*1_1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5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16470_1*q_h_f*1_2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.5"/>
  <p:tag name="KSO_WM_UNIT_TEXT_FILL_FORE_SCHEMECOLOR_INDEX" val="13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16470_1*q_h_a*1_2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7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4_1"/>
  <p:tag name="KSO_WM_UNIT_ID" val="diagram20216470_1*q_h_f*1_4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.5"/>
  <p:tag name="KSO_WM_UNIT_TEXT_FILL_FORE_SCHEMECOLOR_INDEX" val="13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4_1"/>
  <p:tag name="KSO_WM_UNIT_ID" val="diagram20216470_1*q_h_a*1_4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10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3_1"/>
  <p:tag name="KSO_WM_UNIT_ID" val="diagram20216470_1*q_h_f*1_3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.5"/>
  <p:tag name="KSO_WM_UNIT_TEXT_FILL_FORE_SCHEMECOLOR_INDEX" val="13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3_1"/>
  <p:tag name="KSO_WM_UNIT_ID" val="diagram20216470_1*q_h_a*1_3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9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2"/>
  <p:tag name="KSO_WM_UNIT_ID" val="diagram20216470_1*q_h_i*1_1_2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2"/>
  <p:tag name="KSO_WM_UNIT_ID" val="diagram20216470_1*q_h_i*1_2_2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3_2"/>
  <p:tag name="KSO_WM_UNIT_ID" val="diagram20216470_1*q_h_i*1_3_2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4_2"/>
  <p:tag name="KSO_WM_UNIT_ID" val="diagram20216470_1*q_h_i*1_4_2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i"/>
  <p:tag name="KSO_WM_UNIT_INDEX" val="1_1"/>
  <p:tag name="KSO_WM_UNIT_ID" val="diagram20216470_1*q_i*1_1"/>
  <p:tag name="KSO_WM_TEMPLATE_CATEGORY" val="diagram"/>
  <p:tag name="KSO_WM_TEMPLATE_INDEX" val="20216470"/>
  <p:tag name="KSO_WM_UNIT_LAYERLEVEL" val="1_1"/>
  <p:tag name="KSO_WM_TAG_VERSION" val="1.0"/>
  <p:tag name="KSO_WM_BEAUTIFY_FLAG" val="#wm#"/>
  <p:tag name="KSO_WM_DIAGRAM_GROUP_CODE" val="q1-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1_1"/>
  <p:tag name="KSO_WM_UNIT_ID" val="diagram20216470_1*q_h_i*1_1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14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4_1"/>
  <p:tag name="KSO_WM_UNIT_ID" val="diagram20216470_1*q_h_i*1_4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14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2_1"/>
  <p:tag name="KSO_WM_UNIT_ID" val="diagram20216470_1*q_h_i*1_2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14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3_1"/>
  <p:tag name="KSO_WM_UNIT_ID" val="diagram20216470_1*q_h_i*1_3_1"/>
  <p:tag name="KSO_WM_TEMPLATE_CATEGORY" val="diagram"/>
  <p:tag name="KSO_WM_TEMPLATE_INDEX" val="20216470"/>
  <p:tag name="KSO_WM_UNIT_LAYERLEVEL" val="1_1_1"/>
  <p:tag name="KSO_WM_TAG_VERSION" val="1.0"/>
  <p:tag name="KSO_WM_BEAUTIFY_FLAG" val="#wm#"/>
  <p:tag name="KSO_WM_DIAGRAM_GROUP_CODE" val="q1-1"/>
  <p:tag name="KSO_WM_UNIT_TEXT_FILL_FORE_SCHEMECOLOR_INDEX_BRIGHTNESS" val="0"/>
  <p:tag name="KSO_WM_UNIT_TEXT_FILL_FORE_SCHEMECOLOR_INDEX" val="14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86,&quot;width&quot;:6048}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37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75"/>
  <p:tag name="KSO_WM_SLIDE_LAYOUT" val="a_e"/>
  <p:tag name="KSO_WM_SLIDE_LAYOUT_CNT" val="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5_7*a*1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单击添加大标题"/>
  <p:tag name="KSO_WM_UNIT_TEXT_FILL_FORE_SCHEMECOLOR_INDEX_BRIGHTNESS" val="0.15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37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75"/>
  <p:tag name="KSO_WM_SLIDE_LAYOUT" val="a_e"/>
  <p:tag name="KSO_WM_SLIDE_LAYOUT_CNT" val="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5_7*a*1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单击添加大标题"/>
  <p:tag name="KSO_WM_UNIT_TEXT_FILL_FORE_SCHEMECOLOR_INDEX_BRIGHTNESS" val="0.15"/>
  <p:tag name="KSO_WM_UNIT_TEXT_FILL_FORE_SCHEMECOLOR_INDEX" val="13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375_3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4"/>
  <p:tag name="KSO_WM_TAG_VERSION" val="1.0"/>
  <p:tag name="KSO_WM_BEAUTIFY_FLAG" val="#wm#"/>
  <p:tag name="KSO_WM_TEMPLATE_CATEGORY" val="custom"/>
  <p:tag name="KSO_WM_TEMPLATE_INDEX" val="20204375"/>
  <p:tag name="KSO_WM_SLIDE_LAYOUT" val="a_b"/>
  <p:tag name="KSO_WM_SLIDE_LAYOUT_CNT" val="1_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5_34*a*1"/>
  <p:tag name="KSO_WM_TEMPLATE_CATEGORY" val="custom"/>
  <p:tag name="KSO_WM_TEMPLATE_INDEX" val="20204375"/>
  <p:tag name="KSO_WM_UNIT_LAYERLEVEL" val="1"/>
  <p:tag name="KSO_WM_TAG_VERSION" val="1.0"/>
  <p:tag name="KSO_WM_BEAUTIFY_FLAG" val="#wm#"/>
  <p:tag name="KSO_WM_UNIT_PRESET_TEXT" val="THANKS"/>
  <p:tag name="KSO_WM_UNIT_TEXT_FILL_FORE_SCHEMECOLOR_INDEX_BRIGHTNESS" val="0.15"/>
  <p:tag name="KSO_WM_UNIT_TEXT_FILL_FORE_SCHEMECOLOR_INDEX" val="13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37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75"/>
  <p:tag name="KSO_WM_SLIDE_LAYOUT" val="a_e"/>
  <p:tag name="KSO_WM_SLIDE_LAYOUT_CNT" val="1_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86_1"/>
  <p:tag name="KSO_WM_TEMPLATE_SUBCATEGORY" val="1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2386"/>
  <p:tag name="KSO_WM_SLIDE_LAYOUT" val="a_d"/>
  <p:tag name="KSO_WM_SLIDE_LAYOUT_CNT" val="1_1"/>
  <p:tag name="KSO_WM_SLIDE_TYPE" val="text"/>
  <p:tag name="KSO_WM_SLIDE_SUBTYPE" val="picTxt"/>
  <p:tag name="KSO_WM_SLIDE_SIZE" val="960*457"/>
  <p:tag name="KSO_WM_SLIDE_POSITION" val="0*3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horizontalAlign&quot;:1,&quot;id&quot;:&quot;2022-06-09T17:34:58&quot;,&quot;maxSize&quot;:{&quot;size1&quot;:23.6},&quot;minSize&quot;:{&quot;size1&quot;:23.6},&quot;normalSize&quot;:{&quot;size1&quot;:23.6},&quot;subLayout&quot;:[{&quot;id&quot;:&quot;2022-06-09T17:34:58&quot;,&quot;margin&quot;:{&quot;bottom&quot;:1.2350000143051147,&quot;left&quot;:1.690000057220459,&quot;right&quot;:1.6970000267028809,&quot;top&quot;:1.690000057220459},&quot;type&quot;:0},{&quot;horizontalAlign&quot;:0,&quot;id&quot;:&quot;2022-06-09T17:34:58&quot;,&quot;margin&quot;:{&quot;bottom&quot;:2.5399999618530273,&quot;left&quot;:1.690000057220459,&quot;right&quot;:1.690000057220459,&quot;top&quot;:0.025999998673796654},&quot;type&quot;:1,&quot;verticalAlign&quot;:0}],&quot;type&quot;:1,&quot;verticalAlign&quot;:1}"/>
  <p:tag name="KSO_WM_SLIDE_CAN_ADD_NAVIGATION" val="1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1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1"/>
  <p:tag name="KSO_WM_UNIT_PLACING_PICTURE_MD4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2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2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3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3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990_5"/>
  <p:tag name="KSO_WM_TEMPLATE_SUBCATEGORY" val="17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990"/>
  <p:tag name="KSO_WM_SLIDE_LAYOUT" val="a_l"/>
  <p:tag name="KSO_WM_SLIDE_LAYOUT_CNT" val="1_1"/>
  <p:tag name="KSO_WM_SLIDE_BK_DARK_LIGHT" val="2"/>
  <p:tag name="KSO_WM_SLIDE_BACKGROUND_TYPE" val="genera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86_1"/>
  <p:tag name="KSO_WM_TEMPLATE_SUBCATEGORY" val="1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2386"/>
  <p:tag name="KSO_WM_SLIDE_LAYOUT" val="a_d"/>
  <p:tag name="KSO_WM_SLIDE_LAYOUT_CNT" val="1_1"/>
  <p:tag name="KSO_WM_SLIDE_TYPE" val="text"/>
  <p:tag name="KSO_WM_SLIDE_SUBTYPE" val="picTxt"/>
  <p:tag name="KSO_WM_SLIDE_SIZE" val="960*457"/>
  <p:tag name="KSO_WM_SLIDE_POSITION" val="0*3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horizontalAlign&quot;:1,&quot;id&quot;:&quot;2022-06-09T17:34:58&quot;,&quot;maxSize&quot;:{&quot;size1&quot;:23.6},&quot;minSize&quot;:{&quot;size1&quot;:23.6},&quot;normalSize&quot;:{&quot;size1&quot;:23.6},&quot;subLayout&quot;:[{&quot;id&quot;:&quot;2022-06-09T17:34:58&quot;,&quot;margin&quot;:{&quot;bottom&quot;:1.2350000143051147,&quot;left&quot;:1.690000057220459,&quot;right&quot;:1.6970000267028809,&quot;top&quot;:1.690000057220459},&quot;type&quot;:0},{&quot;horizontalAlign&quot;:0,&quot;id&quot;:&quot;2022-06-09T17:34:58&quot;,&quot;margin&quot;:{&quot;bottom&quot;:2.5399999618530273,&quot;left&quot;:1.690000057220459,&quot;right&quot;:1.690000057220459,&quot;top&quot;:0.025999998673796654},&quot;type&quot;:1,&quot;verticalAlign&quot;:0}],&quot;type&quot;:1,&quot;verticalAlign&quot;:1}"/>
  <p:tag name="KSO_WM_SLIDE_CAN_ADD_NAVIGATION" val="1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1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1"/>
  <p:tag name="KSO_WM_UNIT_PLACING_PICTURE_MD4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2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2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3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3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86_1"/>
  <p:tag name="KSO_WM_TEMPLATE_SUBCATEGORY" val="1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2386"/>
  <p:tag name="KSO_WM_SLIDE_LAYOUT" val="a_d"/>
  <p:tag name="KSO_WM_SLIDE_LAYOUT_CNT" val="1_1"/>
  <p:tag name="KSO_WM_SLIDE_TYPE" val="text"/>
  <p:tag name="KSO_WM_SLIDE_SUBTYPE" val="picTxt"/>
  <p:tag name="KSO_WM_SLIDE_SIZE" val="960*457"/>
  <p:tag name="KSO_WM_SLIDE_POSITION" val="0*3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horizontalAlign&quot;:1,&quot;id&quot;:&quot;2022-06-09T17:34:58&quot;,&quot;maxSize&quot;:{&quot;size1&quot;:23.6},&quot;minSize&quot;:{&quot;size1&quot;:23.6},&quot;normalSize&quot;:{&quot;size1&quot;:23.6},&quot;subLayout&quot;:[{&quot;id&quot;:&quot;2022-06-09T17:34:58&quot;,&quot;margin&quot;:{&quot;bottom&quot;:1.2350000143051147,&quot;left&quot;:1.690000057220459,&quot;right&quot;:1.6970000267028809,&quot;top&quot;:1.690000057220459},&quot;type&quot;:0},{&quot;horizontalAlign&quot;:0,&quot;id&quot;:&quot;2022-06-09T17:34:58&quot;,&quot;margin&quot;:{&quot;bottom&quot;:2.5399999618530273,&quot;left&quot;:1.690000057220459,&quot;right&quot;:1.690000057220459,&quot;top&quot;:0.025999998673796654},&quot;type&quot;:1,&quot;verticalAlign&quot;:0}],&quot;type&quot;:1,&quot;verticalAlign&quot;:1}"/>
  <p:tag name="KSO_WM_SLIDE_CAN_ADD_NAVIGATION" val="1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1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1"/>
  <p:tag name="KSO_WM_UNIT_PLACING_PICTURE_MD4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2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2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3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3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86_1"/>
  <p:tag name="KSO_WM_TEMPLATE_SUBCATEGORY" val="1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2386"/>
  <p:tag name="KSO_WM_SLIDE_LAYOUT" val="a_d"/>
  <p:tag name="KSO_WM_SLIDE_LAYOUT_CNT" val="1_1"/>
  <p:tag name="KSO_WM_SLIDE_TYPE" val="text"/>
  <p:tag name="KSO_WM_SLIDE_SUBTYPE" val="picTxt"/>
  <p:tag name="KSO_WM_SLIDE_SIZE" val="960*457"/>
  <p:tag name="KSO_WM_SLIDE_POSITION" val="0*3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horizontalAlign&quot;:1,&quot;id&quot;:&quot;2022-06-09T17:34:58&quot;,&quot;maxSize&quot;:{&quot;size1&quot;:23.6},&quot;minSize&quot;:{&quot;size1&quot;:23.6},&quot;normalSize&quot;:{&quot;size1&quot;:23.6},&quot;subLayout&quot;:[{&quot;id&quot;:&quot;2022-06-09T17:34:58&quot;,&quot;margin&quot;:{&quot;bottom&quot;:1.2350000143051147,&quot;left&quot;:1.690000057220459,&quot;right&quot;:1.6970000267028809,&quot;top&quot;:1.690000057220459},&quot;type&quot;:0},{&quot;horizontalAlign&quot;:0,&quot;id&quot;:&quot;2022-06-09T17:34:58&quot;,&quot;margin&quot;:{&quot;bottom&quot;:2.5399999618530273,&quot;left&quot;:1.690000057220459,&quot;right&quot;:1.690000057220459,&quot;top&quot;:0.025999998673796654},&quot;type&quot;:1,&quot;verticalAlign&quot;:0}],&quot;type&quot;:1,&quot;verticalAlign&quot;:1}"/>
  <p:tag name="KSO_WM_SLIDE_CAN_ADD_NAVIGATION" val="1"/>
  <p:tag name="KSO_WM_SLIDE_BACKGROUND" val="[&quot;general&quot;,&quot;frame&quot;]"/>
  <p:tag name="KSO_WM_SLIDE_RATIO" val="1.777778"/>
  <p:tag name="KSO_WM_SLIDE_BK_DARK_LIGHT" val="2"/>
  <p:tag name="KSO_WM_SLIDE_BACKGROUND_TYPE" val="fram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1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1"/>
  <p:tag name="KSO_WM_UNIT_PLACING_PICTURE_MD4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2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2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86_1*i*3"/>
  <p:tag name="KSO_WM_TEMPLATE_CATEGORY" val="diagram"/>
  <p:tag name="KSO_WM_TEMPLATE_INDEX" val="20202386"/>
  <p:tag name="KSO_WM_UNIT_LAYERLEVEL" val="1"/>
  <p:tag name="KSO_WM_TAG_VERSION" val="1.0"/>
  <p:tag name="KSO_WM_BEAUTIFY_FLAG" val="#wm#"/>
  <p:tag name="KSO_WM_UNIT_TYPE" val="i"/>
  <p:tag name="KSO_WM_UNIT_INDEX" val="3"/>
  <p:tag name="KSO_WM_UNIT_SM_LIMIT_TYPE" val="1"/>
  <p:tag name="KSO_WM_UNIT_PLACING_PICTURE_MD4" val="0"/>
  <p:tag name="KSO_WM_UNIT_LINE_FORE_SCHEMECOLOR_INDEX_BRIGHTNESS" val="0.25"/>
  <p:tag name="KSO_WM_UNIT_LINE_FORE_SCHEMECOLOR_INDEX" val="13"/>
  <p:tag name="KSO_WM_UNIT_LINE_FILL_TYPE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38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238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7、20、21、22、23、24、28、33、34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23">
      <a:dk1>
        <a:srgbClr val="000000"/>
      </a:dk1>
      <a:lt1>
        <a:srgbClr val="FFFFFF"/>
      </a:lt1>
      <a:dk2>
        <a:srgbClr val="ECEFEF"/>
      </a:dk2>
      <a:lt2>
        <a:srgbClr val="FCFDFD"/>
      </a:lt2>
      <a:accent1>
        <a:srgbClr val="57B5AF"/>
      </a:accent1>
      <a:accent2>
        <a:srgbClr val="49A7C8"/>
      </a:accent2>
      <a:accent3>
        <a:srgbClr val="4F94D9"/>
      </a:accent3>
      <a:accent4>
        <a:srgbClr val="697FD5"/>
      </a:accent4>
      <a:accent5>
        <a:srgbClr val="9069B8"/>
      </a:accent5>
      <a:accent6>
        <a:srgbClr val="B4578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2225</Words>
  <Application>Microsoft Office PowerPoint</Application>
  <PresentationFormat>宽屏</PresentationFormat>
  <Paragraphs>219</Paragraphs>
  <Slides>36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汉仪旗黑-85S</vt:lpstr>
      <vt:lpstr>宋体</vt:lpstr>
      <vt:lpstr>微软雅黑</vt:lpstr>
      <vt:lpstr>Arial</vt:lpstr>
      <vt:lpstr>Calibri</vt:lpstr>
      <vt:lpstr>Wingdings</vt:lpstr>
      <vt:lpstr>1_Office 主题​​</vt:lpstr>
      <vt:lpstr>RocketMQ源码分析</vt:lpstr>
      <vt:lpstr>PowerPoint 演示文稿</vt:lpstr>
      <vt:lpstr>1、概述-简介</vt:lpstr>
      <vt:lpstr>1、概述</vt:lpstr>
      <vt:lpstr>2、消息发送分析</vt:lpstr>
      <vt:lpstr>3、消息存储分析</vt:lpstr>
      <vt:lpstr>3.1 存储实现-MQ存储问题</vt:lpstr>
      <vt:lpstr>3.1 存储实现-存储目录</vt:lpstr>
      <vt:lpstr>3.1 存储实现-CommitLog文件</vt:lpstr>
      <vt:lpstr>3.1 存储实现-ConsumeQueue文件</vt:lpstr>
      <vt:lpstr>3.1 存储实现-Index文件</vt:lpstr>
      <vt:lpstr>3.1 存储实现-MappedFile和TransientStorePool</vt:lpstr>
      <vt:lpstr>3.2 存储服务启动</vt:lpstr>
      <vt:lpstr>3.3 发送存储流程</vt:lpstr>
      <vt:lpstr>3.4 消息转发reput</vt:lpstr>
      <vt:lpstr>3.5 刷盘</vt:lpstr>
      <vt:lpstr>PowerPoint 演示文稿</vt:lpstr>
      <vt:lpstr>4.1 负载均衡-消费模型</vt:lpstr>
      <vt:lpstr>4.1 负载均衡-分配策略</vt:lpstr>
      <vt:lpstr>4.1 负载均衡-再平衡</vt:lpstr>
      <vt:lpstr>4.2 消息拉取-拉取模式</vt:lpstr>
      <vt:lpstr>4.2 消息拉取-流控</vt:lpstr>
      <vt:lpstr>4.2 消息拉取-长轮询</vt:lpstr>
      <vt:lpstr>4.3 顺序消息</vt:lpstr>
      <vt:lpstr>4.3 延时消息</vt:lpstr>
      <vt:lpstr>5、HA主从同步</vt:lpstr>
      <vt:lpstr>6、RocketMQ与Kakfa比较</vt:lpstr>
      <vt:lpstr>感谢聆听</vt:lpstr>
      <vt:lpstr>整体架构</vt:lpstr>
      <vt:lpstr>集群模式</vt:lpstr>
      <vt:lpstr>RocketMQDashBoard</vt:lpstr>
      <vt:lpstr>消息发送方式</vt:lpstr>
      <vt:lpstr>消息发送流程</vt:lpstr>
      <vt:lpstr>发送存储流程</vt:lpstr>
      <vt:lpstr>消息拉取流程</vt:lpstr>
      <vt:lpstr>顺序消息流程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RocketMQ源码分析</dc:title>
  <dc:creator>root</dc:creator>
  <cp:lastModifiedBy>lin lee</cp:lastModifiedBy>
  <cp:revision>290</cp:revision>
  <dcterms:created xsi:type="dcterms:W3CDTF">2022-06-09T09:35:00Z</dcterms:created>
  <dcterms:modified xsi:type="dcterms:W3CDTF">2022-06-16T12:55:24Z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2052-11.1.0.11805</vt:lpwstr>
  </property>
  <property fmtid="{D5CDD505-2E9C-101B-9397-08002B2CF9AE}" pid="3" name="ICV">
    <vt:lpwstr/>
  </property>
</Properties>
</file>